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2" r:id="rId6"/>
    <p:sldId id="264" r:id="rId7"/>
    <p:sldId id="265" r:id="rId8"/>
    <p:sldId id="290" r:id="rId9"/>
    <p:sldId id="276" r:id="rId10"/>
    <p:sldId id="266" r:id="rId11"/>
    <p:sldId id="267" r:id="rId12"/>
    <p:sldId id="277" r:id="rId13"/>
    <p:sldId id="268" r:id="rId14"/>
    <p:sldId id="278" r:id="rId15"/>
    <p:sldId id="279" r:id="rId16"/>
    <p:sldId id="280" r:id="rId17"/>
    <p:sldId id="273" r:id="rId18"/>
    <p:sldId id="281" r:id="rId19"/>
    <p:sldId id="291" r:id="rId20"/>
    <p:sldId id="289" r:id="rId21"/>
    <p:sldId id="282" r:id="rId22"/>
    <p:sldId id="285" r:id="rId23"/>
    <p:sldId id="286" r:id="rId24"/>
    <p:sldId id="283" r:id="rId25"/>
    <p:sldId id="287" r:id="rId26"/>
    <p:sldId id="284"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1" autoAdjust="0"/>
    <p:restoredTop sz="79176" autoAdjust="0"/>
  </p:normalViewPr>
  <p:slideViewPr>
    <p:cSldViewPr>
      <p:cViewPr varScale="1">
        <p:scale>
          <a:sx n="88" d="100"/>
          <a:sy n="88" d="100"/>
        </p:scale>
        <p:origin x="-16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D4F5C-732A-4059-9A2E-161EF8EC50AC}" type="datetimeFigureOut">
              <a:rPr lang="en-US" smtClean="0"/>
              <a:t>4/23/2016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3F33B-9240-4F15-AF53-AFD8DB159247}" type="slidenum">
              <a:rPr lang="en-US" smtClean="0"/>
              <a:t>‹#›</a:t>
            </a:fld>
            <a:endParaRPr lang="en-US"/>
          </a:p>
        </p:txBody>
      </p:sp>
    </p:spTree>
    <p:extLst>
      <p:ext uri="{BB962C8B-B14F-4D97-AF65-F5344CB8AC3E}">
        <p14:creationId xmlns:p14="http://schemas.microsoft.com/office/powerpoint/2010/main" val="125070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begin to get into the meat of our study on church history,</a:t>
            </a:r>
            <a:r>
              <a:rPr lang="en-US" baseline="0" dirty="0" smtClean="0"/>
              <a:t> its important to understand how apostasy begins. It never begins with large steps, else it would be too easy to recognize. Satan deals in deceit and would have us to fall prey to sin when we least expect it. Therefore Satan likes to use men to introduce apostasy very slowly and subtly so that by the time we’ve completely turned away, we’ll be too far gone to easily return. The study of church history is a study of the small steps that Christians made that led to the gross and rampant apostasy that we see today. As we study these small steps, we’ll recognize that these steps led to other steps down a slippery slope to the creation of the first ever denomination that dominated the religious world for almost 1500 years.</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a:t>
            </a:fld>
            <a:endParaRPr lang="en-US"/>
          </a:p>
        </p:txBody>
      </p:sp>
    </p:spTree>
    <p:extLst>
      <p:ext uri="{BB962C8B-B14F-4D97-AF65-F5344CB8AC3E}">
        <p14:creationId xmlns:p14="http://schemas.microsoft.com/office/powerpoint/2010/main" val="99668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NT, local churches are to be overseen by certain men according to the qualifications listed in 1 Tim 3 and Tit 1. There are 3 different Greek words used to describe this office: “presbuteros” which is translated as elder or presbyter, “episkopos” which is translated overseer or bishop, and “poimen” which is translated shepherd or pastor. We know these terms refer to the same office because all three are used in Acts 20 when Paul is giving his farewell address to the elders in Ephesus. 2 of the 3 terms are used in the list of qualifications in Tit 1 and 2 of the 3 terms are used in Peter’s exhortation to elders in 1 Pet 5. This is essential to understand if we’re to properly understand the changes that were made in church history because in the 2</a:t>
            </a:r>
            <a:r>
              <a:rPr lang="en-US" baseline="30000" dirty="0" smtClean="0"/>
              <a:t>nd</a:t>
            </a:r>
            <a:r>
              <a:rPr lang="en-US" baseline="0" dirty="0" smtClean="0"/>
              <a:t> century, distinctions began to be made in these terms.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10</a:t>
            </a:fld>
            <a:endParaRPr lang="en-US"/>
          </a:p>
        </p:txBody>
      </p:sp>
    </p:spTree>
    <p:extLst>
      <p:ext uri="{BB962C8B-B14F-4D97-AF65-F5344CB8AC3E}">
        <p14:creationId xmlns:p14="http://schemas.microsoft.com/office/powerpoint/2010/main" val="195269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NT teaches that </a:t>
            </a:r>
            <a:r>
              <a:rPr lang="en-US" baseline="0" dirty="0" smtClean="0"/>
              <a:t>individual local church are to have a plurality of elders. In each and every case where elders are referred to in a church, there was always more than one. While we are never told why, this is the approved pattern the bible teaches and we must respect that pattern and abide by it. Practically speaking, though, it is harder for a local church to fall away to false teaching when more than one man is shepherding the flock. They also have each other to lean on in times of distress. Having more than one elder gives the church a proper sense of checks and balances that is lost in a church overseen by merely one man.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11</a:t>
            </a:fld>
            <a:endParaRPr lang="en-US"/>
          </a:p>
        </p:txBody>
      </p:sp>
    </p:spTree>
    <p:extLst>
      <p:ext uri="{BB962C8B-B14F-4D97-AF65-F5344CB8AC3E}">
        <p14:creationId xmlns:p14="http://schemas.microsoft.com/office/powerpoint/2010/main" val="149308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the NT</a:t>
            </a:r>
            <a:r>
              <a:rPr lang="en-US" baseline="0" dirty="0" smtClean="0"/>
              <a:t> pattern is clear that the elders in a local church are limited in their authority to the local church they oversee. They are only to shepherd the flock of God among them. An elders cannot effective shepherd sheep in whom they are intimately acquainted with. Because they are limited in authority to their local church, this means that each local church is separate, independent, and autonomous from the other. No local church can dictate what another local church can do, though every church must be guided and upheld by the word of God. </a:t>
            </a:r>
          </a:p>
          <a:p>
            <a:endParaRPr lang="en-US" baseline="0" dirty="0" smtClean="0"/>
          </a:p>
          <a:p>
            <a:r>
              <a:rPr lang="en-US" baseline="0" dirty="0" smtClean="0"/>
              <a:t>Finally, because each local church must have a plurality of elders and because “elder”, “overseer”, and “pastor” are the same office, each elder is equal in authority. No elder should have the right to usurp the authority of another elder in the same position despite ambition, talents, or otherwise.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12</a:t>
            </a:fld>
            <a:endParaRPr lang="en-US"/>
          </a:p>
        </p:txBody>
      </p:sp>
    </p:spTree>
    <p:extLst>
      <p:ext uri="{BB962C8B-B14F-4D97-AF65-F5344CB8AC3E}">
        <p14:creationId xmlns:p14="http://schemas.microsoft.com/office/powerpoint/2010/main" val="136165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2</a:t>
            </a:r>
            <a:r>
              <a:rPr lang="en-US" baseline="30000" dirty="0" smtClean="0"/>
              <a:t>nd</a:t>
            </a:r>
            <a:r>
              <a:rPr lang="en-US" dirty="0" smtClean="0"/>
              <a:t> century,</a:t>
            </a:r>
            <a:r>
              <a:rPr lang="en-US" baseline="0" dirty="0" smtClean="0"/>
              <a:t> churches began changing their organizational structures in response to the rapid spread of false teaching. The first that came about was that one man started to stand above the other elders in a local church. The reasons for this could be ambition, talent, etc. What we do know is that one elder in the local church became known as the “president” or the “presiding bishop”. As time went on, this man would be referred to exclusively as the bishop while the others were merely the elders. The idea is that decisions could be made easier by entrusted sole power to one elder. This apostasy begins within only a few decades of the apostolic age.</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13</a:t>
            </a:fld>
            <a:endParaRPr lang="en-US"/>
          </a:p>
        </p:txBody>
      </p:sp>
    </p:spTree>
    <p:extLst>
      <p:ext uri="{BB962C8B-B14F-4D97-AF65-F5344CB8AC3E}">
        <p14:creationId xmlns:p14="http://schemas.microsoft.com/office/powerpoint/2010/main" val="139403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3</a:t>
            </a:r>
            <a:r>
              <a:rPr lang="en-US" baseline="30000" dirty="0" smtClean="0"/>
              <a:t>rd</a:t>
            </a:r>
            <a:r>
              <a:rPr lang="en-US" dirty="0" smtClean="0"/>
              <a:t> century, the</a:t>
            </a:r>
            <a:r>
              <a:rPr lang="en-US" baseline="0" dirty="0" smtClean="0"/>
              <a:t> elders’ authority began to extend beyond the local church they were members of. When city churches were established, the gospel began to be spread out from these city into the smaller surrounding cities. Instead of the new churches that started being recognized as independent, the bishop of the big city church would control them. The bishop of this big city church would then be known as the diocesan bishop. He would rule over the bishops of the other churches who in turn rules over the elders of the same church. A pyramid hierarchy began to be formed.</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14</a:t>
            </a:fld>
            <a:endParaRPr lang="en-US"/>
          </a:p>
        </p:txBody>
      </p:sp>
    </p:spTree>
    <p:extLst>
      <p:ext uri="{BB962C8B-B14F-4D97-AF65-F5344CB8AC3E}">
        <p14:creationId xmlns:p14="http://schemas.microsoft.com/office/powerpoint/2010/main" val="27081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4</a:t>
            </a:r>
            <a:r>
              <a:rPr lang="en-US" baseline="30000" dirty="0" smtClean="0"/>
              <a:t>th</a:t>
            </a:r>
            <a:r>
              <a:rPr lang="en-US" dirty="0" smtClean="0"/>
              <a:t> century,</a:t>
            </a:r>
            <a:r>
              <a:rPr lang="en-US" baseline="0" dirty="0" smtClean="0"/>
              <a:t> the diocesan bishop of the big city churches founded by the apostles were said to be succession to the apostles, and hence their teaching was held to be more authentic and their authority reciprocal. This diocesan bishop became known as the metropolitan bishop. Several diocesan bishops would be under the authority of the metropolitan bishop from this church and the pyramid was getting larger. Church autonomy was now becoming a thing of the past.</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15</a:t>
            </a:fld>
            <a:endParaRPr lang="en-US"/>
          </a:p>
        </p:txBody>
      </p:sp>
    </p:spTree>
    <p:extLst>
      <p:ext uri="{BB962C8B-B14F-4D97-AF65-F5344CB8AC3E}">
        <p14:creationId xmlns:p14="http://schemas.microsoft.com/office/powerpoint/2010/main" val="397898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last 4</a:t>
            </a:r>
            <a:r>
              <a:rPr lang="en-US" baseline="30000" dirty="0" smtClean="0"/>
              <a:t>th</a:t>
            </a:r>
            <a:r>
              <a:rPr lang="en-US" dirty="0" smtClean="0"/>
              <a:t> century, consolidation of power rose to a new level. It was deemed that the bishops of 5 great cities of the Roman Empire should have preeminence – Rome, Constantinople, Jerusalem, Antioch,</a:t>
            </a:r>
            <a:r>
              <a:rPr lang="en-US" baseline="0" dirty="0" smtClean="0"/>
              <a:t> and Alexandria. These 5 cities were seen as preeminent because of their significance in church history as their association with the apostles who established them. Though these patriarch bishops were to be equal in power, they were to oversee metropolitan bishops in their respective regions.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16</a:t>
            </a:fld>
            <a:endParaRPr lang="en-US"/>
          </a:p>
        </p:txBody>
      </p:sp>
    </p:spTree>
    <p:extLst>
      <p:ext uri="{BB962C8B-B14F-4D97-AF65-F5344CB8AC3E}">
        <p14:creationId xmlns:p14="http://schemas.microsoft.com/office/powerpoint/2010/main" val="366271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satisfied with the present man-made hierarchy,</a:t>
            </a:r>
            <a:r>
              <a:rPr lang="en-US" baseline="0" dirty="0" smtClean="0"/>
              <a:t> John the Faster, patriarch of Constantinople decided to declare himself Universal Bishop over the church. This self-promotion was not received well as the patriarch of Rome, Gregory the Great, declared it apostasy and urged John the Faster to renounce the title. However, when Gregory the Great died, the new patriarch of Rome, Boniface III, declared himself Universal Bishop. This feud between the patriarchs of Rome and Constantinople would continue for hundreds of years until Constantinople would eventually break away from Rome and begin the Eastern Orthodox church as a separate entity from the Roman Catholic church.</a:t>
            </a:r>
          </a:p>
          <a:p>
            <a:endParaRPr lang="en-US" baseline="0" dirty="0" smtClean="0"/>
          </a:p>
          <a:p>
            <a:r>
              <a:rPr lang="en-US" baseline="0" dirty="0" smtClean="0"/>
              <a:t>What began as a simple unscriptural distinction between elders and bishops followed by other small changes in local church organization caused one of the greatest departures from New Testament Christianity since its inception – the Roman Catholic church. By the time of the first declaration of Universal Bishop (Pope), the identity of the church was so skewed from the NT that it was barely recognizable. However, all throughout history there have been men and women who have attempted to bring people back to pure unadulterated Christianity.</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17</a:t>
            </a:fld>
            <a:endParaRPr lang="en-US"/>
          </a:p>
        </p:txBody>
      </p:sp>
    </p:spTree>
    <p:extLst>
      <p:ext uri="{BB962C8B-B14F-4D97-AF65-F5344CB8AC3E}">
        <p14:creationId xmlns:p14="http://schemas.microsoft.com/office/powerpoint/2010/main" val="447540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Gnostics wanted to gain traction in their teaching, they began making the claim that their secret “knowledge” came directly from the Apostles themselves. There</a:t>
            </a:r>
            <a:r>
              <a:rPr lang="en-US" baseline="0" dirty="0" smtClean="0"/>
              <a:t> had already been attempts made to forge letters written by Paul (2 Thes 2:2), and many other false gospels would were written. Though they were never accepted as canon because the churches knew which letters were authentic, churches overreacted to this issue as well by attempting to claim that each “bishop” in a church founded by an apostle took over his same chair (“cathedra”). While at first they were referred to as “holder of office”, over time it was changed to “ordainer of office” and later became “ordained”. This false idea of apostolic tradition further strengthened the new pyramid ecclesiastical hierarchy, particularly for patriarchal bishops.</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18</a:t>
            </a:fld>
            <a:endParaRPr lang="en-US"/>
          </a:p>
        </p:txBody>
      </p:sp>
    </p:spTree>
    <p:extLst>
      <p:ext uri="{BB962C8B-B14F-4D97-AF65-F5344CB8AC3E}">
        <p14:creationId xmlns:p14="http://schemas.microsoft.com/office/powerpoint/2010/main" val="284927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Here are our questions</a:t>
            </a:r>
            <a:r>
              <a:rPr lang="en-US" baseline="0" dirty="0" smtClean="0"/>
              <a:t> for next week:</a:t>
            </a:r>
          </a:p>
          <a:p>
            <a:pPr marL="0" indent="0">
              <a:buNone/>
            </a:pPr>
            <a:endParaRPr lang="en-US" baseline="0" dirty="0" smtClean="0"/>
          </a:p>
          <a:p>
            <a:pPr marL="228600" indent="-228600">
              <a:buAutoNum type="arabicParenR"/>
            </a:pPr>
            <a:r>
              <a:rPr lang="en-US" baseline="0" dirty="0" smtClean="0"/>
              <a:t>Why what ways can our culture pollute Christianity?</a:t>
            </a:r>
          </a:p>
          <a:p>
            <a:pPr marL="228600" indent="-228600">
              <a:buAutoNum type="arabicParenR"/>
            </a:pPr>
            <a:r>
              <a:rPr lang="en-US" baseline="0" dirty="0" smtClean="0"/>
              <a:t>How do we prevent those with selfish ambition from taking over the church?</a:t>
            </a:r>
          </a:p>
          <a:p>
            <a:pPr marL="228600" indent="-228600">
              <a:buAutoNum type="arabicParenR"/>
            </a:pPr>
            <a:r>
              <a:rPr lang="en-US" baseline="0" dirty="0" smtClean="0"/>
              <a:t>How do Christians avoid running to one extreme to avoid another?</a:t>
            </a:r>
            <a:endParaRPr lang="en-US" dirty="0"/>
          </a:p>
        </p:txBody>
      </p:sp>
      <p:sp>
        <p:nvSpPr>
          <p:cNvPr id="4" name="Slide Number Placeholder 3"/>
          <p:cNvSpPr>
            <a:spLocks noGrp="1"/>
          </p:cNvSpPr>
          <p:nvPr>
            <p:ph type="sldNum" sz="quarter" idx="10"/>
          </p:nvPr>
        </p:nvSpPr>
        <p:spPr/>
        <p:txBody>
          <a:bodyPr/>
          <a:lstStyle/>
          <a:p>
            <a:fld id="{BBEB04F4-6053-4C73-ABEF-970B908119C2}" type="slidenum">
              <a:rPr lang="en-US" smtClean="0"/>
              <a:t>19</a:t>
            </a:fld>
            <a:endParaRPr lang="en-US"/>
          </a:p>
        </p:txBody>
      </p:sp>
    </p:spTree>
    <p:extLst>
      <p:ext uri="{BB962C8B-B14F-4D97-AF65-F5344CB8AC3E}">
        <p14:creationId xmlns:p14="http://schemas.microsoft.com/office/powerpoint/2010/main" val="25087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apostasy would occur was never something that should have taken first century Christians by surprise. As Paul addresses the Ephesian elders in Acts 20, he warns</a:t>
            </a:r>
            <a:r>
              <a:rPr lang="en-US" baseline="0" dirty="0" smtClean="0"/>
              <a:t> them of coming apostasy and encourages them to be on guard against it. When he describes this apostasy, he mentions that the ones responsible would come from “among them” rather than from outside the church. This would not be a matter of certain men just being untaught or meaning well in their intentions. Paul describes these men as savage wolves who would not spare the flock. They will draw many after them and speak perverse things. His admonition to them is to keep alert against such men. He is warning them not to be naïve about the great danger of false teachers!</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a:t>
            </a:fld>
            <a:endParaRPr lang="en-US"/>
          </a:p>
        </p:txBody>
      </p:sp>
    </p:spTree>
    <p:extLst>
      <p:ext uri="{BB962C8B-B14F-4D97-AF65-F5344CB8AC3E}">
        <p14:creationId xmlns:p14="http://schemas.microsoft.com/office/powerpoint/2010/main" val="951753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3F33B-9240-4F15-AF53-AFD8DB159247}" type="slidenum">
              <a:rPr lang="en-US" smtClean="0"/>
              <a:t>20</a:t>
            </a:fld>
            <a:endParaRPr lang="en-US"/>
          </a:p>
        </p:txBody>
      </p:sp>
    </p:spTree>
    <p:extLst>
      <p:ext uri="{BB962C8B-B14F-4D97-AF65-F5344CB8AC3E}">
        <p14:creationId xmlns:p14="http://schemas.microsoft.com/office/powerpoint/2010/main" val="215918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3F33B-9240-4F15-AF53-AFD8DB159247}" type="slidenum">
              <a:rPr lang="en-US" smtClean="0"/>
              <a:t>21</a:t>
            </a:fld>
            <a:endParaRPr lang="en-US"/>
          </a:p>
        </p:txBody>
      </p:sp>
    </p:spTree>
    <p:extLst>
      <p:ext uri="{BB962C8B-B14F-4D97-AF65-F5344CB8AC3E}">
        <p14:creationId xmlns:p14="http://schemas.microsoft.com/office/powerpoint/2010/main" val="189500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last week, many</a:t>
            </a:r>
            <a:r>
              <a:rPr lang="en-US" baseline="0" dirty="0" smtClean="0"/>
              <a:t> false doctrines of the 1</a:t>
            </a:r>
            <a:r>
              <a:rPr lang="en-US" baseline="30000" dirty="0" smtClean="0"/>
              <a:t>st</a:t>
            </a:r>
            <a:r>
              <a:rPr lang="en-US" baseline="0" dirty="0" smtClean="0"/>
              <a:t> and 2</a:t>
            </a:r>
            <a:r>
              <a:rPr lang="en-US" baseline="30000" dirty="0" smtClean="0"/>
              <a:t>nd</a:t>
            </a:r>
            <a:r>
              <a:rPr lang="en-US" baseline="0" dirty="0" smtClean="0"/>
              <a:t> century were the result of Christians not being able to separate their traditions and culture from Christianity. Judaizing teachers were not able to break away from certain aspects of Judaism. Gnostics were heavily influenced by Hellenistic culture. In what ways has American culture influenced Christianity?</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22</a:t>
            </a:fld>
            <a:endParaRPr lang="en-US"/>
          </a:p>
        </p:txBody>
      </p:sp>
    </p:spTree>
    <p:extLst>
      <p:ext uri="{BB962C8B-B14F-4D97-AF65-F5344CB8AC3E}">
        <p14:creationId xmlns:p14="http://schemas.microsoft.com/office/powerpoint/2010/main" val="162611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American culture is a “rights oriented” society. Much of this is derived from the fact that we have constitutional rights that protect certain of our freedoms, allowing greater latitude in our decision making as opposed to other countries. We have freedom of speech, a right to bear arms, freedom to worship as we wish, the right to a prompt, fair trial, the right to vote in the elections of public officials, the right to run for elected office, and the right to pursue “life, liberty, and the pursuit of happiness.” These rights are so engrained within us that when challenged we will say, “It’s a free country!” However, as citizens of God’s kingdom, we are taught to forgo our rights for the sake of others (Phil 2:3-4). We may have to sacrifice certain of our liberties if means not causing our brethren to stumble (Rom 14:13). It may even be that we have to sacrifice the liberties we have that are incumbent of being a US citizen if it means maintaining our citizenship in heaven. We must be on guard against allowing supposed liberties to detract from our responsibilities as Christians to love God with everything we’ve got and to love our neighbor as ourselves.</a:t>
            </a:r>
          </a:p>
          <a:p>
            <a:endParaRPr lang="en-US" baseline="0" dirty="0" smtClean="0"/>
          </a:p>
          <a:p>
            <a:r>
              <a:rPr lang="en-US" baseline="0" dirty="0" smtClean="0"/>
              <a:t>Second, the marriage laws of the US are profoundly different from what the bible teaches. In the US, you can divorce your spouse for any reason and remarry (Matt 19:9). But the bible only allows divorce and remarriage when your spouse commits adultery against you. Recent laws now allow same sex marriages, but God’s law says in that in the beginning, God made them male and female and that it was for this reason they would be joined together (Matt 19:4-6). Many marry and divorce without a proper understanding of God’s law and find themselves in difficult situations where tremendous sacrifices must be made to fully repent because we allow our culture in the US to drive our decision making. </a:t>
            </a:r>
          </a:p>
          <a:p>
            <a:endParaRPr lang="en-US" baseline="0" dirty="0" smtClean="0"/>
          </a:p>
          <a:p>
            <a:r>
              <a:rPr lang="en-US" baseline="0" dirty="0" smtClean="0"/>
              <a:t>Third, the bible explicitly commands us to honor the king and to place ourselves under submission to governing authorities. Yet the US right of freedom of speech means that we cannot be arrested for saying anything negative about our governing authorities. Sometimes Christians can go overboard in their criticism of our president to the extent where they are not honoring him at all. We must remember that the king during the time of Paul and Peter’s writing was Nero. He was a far worse leader than any that we have had in the US up to this point.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23</a:t>
            </a:fld>
            <a:endParaRPr lang="en-US"/>
          </a:p>
        </p:txBody>
      </p:sp>
    </p:spTree>
    <p:extLst>
      <p:ext uri="{BB962C8B-B14F-4D97-AF65-F5344CB8AC3E}">
        <p14:creationId xmlns:p14="http://schemas.microsoft.com/office/powerpoint/2010/main" val="2446717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primary</a:t>
            </a:r>
            <a:r>
              <a:rPr lang="en-US" baseline="0" dirty="0" smtClean="0"/>
              <a:t> causes for the changes in local church organization was the result of men with selfish ambition seeking authority and power never authorized by the New Testament. Diotrephes of 3 John is a prime example of what happens when Christians within local churches allow certain members to have too much power. Given the devastation that this caused in the early church, how do we prevent it?</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24</a:t>
            </a:fld>
            <a:endParaRPr lang="en-US"/>
          </a:p>
        </p:txBody>
      </p:sp>
    </p:spTree>
    <p:extLst>
      <p:ext uri="{BB962C8B-B14F-4D97-AF65-F5344CB8AC3E}">
        <p14:creationId xmlns:p14="http://schemas.microsoft.com/office/powerpoint/2010/main" val="1448009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should not fear anyone who is stepping outside the bounds of authority. One of the worst things that can happen</a:t>
            </a:r>
            <a:r>
              <a:rPr lang="en-US" baseline="0" dirty="0" smtClean="0"/>
              <a:t> </a:t>
            </a:r>
            <a:r>
              <a:rPr lang="en-US" dirty="0" smtClean="0"/>
              <a:t>in local churches</a:t>
            </a:r>
            <a:r>
              <a:rPr lang="en-US" baseline="0" dirty="0" smtClean="0"/>
              <a:t> when a brother is sinning is for brethren to sit on their hands and not take a stand against them. Christ deserves better. We need to summon up the courage of our biblical predecessors and do what is right even when it is not convenient and may cost us. God is looking for brave, courageous followers to lead.</a:t>
            </a:r>
          </a:p>
          <a:p>
            <a:endParaRPr lang="en-US" baseline="0" dirty="0" smtClean="0"/>
          </a:p>
          <a:p>
            <a:r>
              <a:rPr lang="en-US" baseline="0" dirty="0" smtClean="0"/>
              <a:t>Second, we must encourage those who are power hungry to be humble servants. Every time the apostles began arguing and vying for power, Christ was quick to remind them through teaching and example that the greatest among them are servants. Watch those who believe to be selfishly ambitious. Do they humbly serve? Or are they leeches for public praise and adoration? While some will be wolves in sheep clothing, their fruit will eventually betray them – wisdom is vindicated by her children.</a:t>
            </a:r>
          </a:p>
          <a:p>
            <a:endParaRPr lang="en-US" baseline="0" dirty="0" smtClean="0"/>
          </a:p>
          <a:p>
            <a:r>
              <a:rPr lang="en-US" baseline="0" dirty="0" smtClean="0"/>
              <a:t>Third, we need to expose those who practice such deeds. Sin does its worst damage when it remains in the darkness. The only way to aptly and appropriately deal with it is if we bring it into the light so that men can have opportunity to repent. And if they will not repent, we need to bring it to the light so other brethren can know what is going on and have opportunity to respond.</a:t>
            </a:r>
          </a:p>
          <a:p>
            <a:endParaRPr lang="en-US" baseline="0" dirty="0" smtClean="0"/>
          </a:p>
          <a:p>
            <a:r>
              <a:rPr lang="en-US" baseline="0" dirty="0" smtClean="0"/>
              <a:t>Fourth, if those not living according to Christ’s teaching continue in their rebellion, we must turn from them and even remove them from our fellowship. False teachers cannot remain in a position to influence others or it will produce a leavening affect with irreparable damage.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25</a:t>
            </a:fld>
            <a:endParaRPr lang="en-US"/>
          </a:p>
        </p:txBody>
      </p:sp>
    </p:spTree>
    <p:extLst>
      <p:ext uri="{BB962C8B-B14F-4D97-AF65-F5344CB8AC3E}">
        <p14:creationId xmlns:p14="http://schemas.microsoft.com/office/powerpoint/2010/main" val="148117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consistent patterns</a:t>
            </a:r>
            <a:r>
              <a:rPr lang="en-US" baseline="0" dirty="0" smtClean="0"/>
              <a:t> we see in a study of church history is actions followed by over reactions. Mankind is notorious for attempting to avoid one extreme by running to by running to the other. What are the factors involved that cause this and how can we prevent it?</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26</a:t>
            </a:fld>
            <a:endParaRPr lang="en-US"/>
          </a:p>
        </p:txBody>
      </p:sp>
    </p:spTree>
    <p:extLst>
      <p:ext uri="{BB962C8B-B14F-4D97-AF65-F5344CB8AC3E}">
        <p14:creationId xmlns:p14="http://schemas.microsoft.com/office/powerpoint/2010/main" val="341918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a:t>
            </a:r>
            <a:r>
              <a:rPr lang="en-US" baseline="0" dirty="0" smtClean="0"/>
              <a:t> to develop the proper spiritual discernment to know how to rightly divide the word of truth. This involves understanding context, comparing verses to other verses, and making reasonable and necessary conclusion. </a:t>
            </a:r>
          </a:p>
          <a:p>
            <a:endParaRPr lang="en-US" baseline="0" dirty="0" smtClean="0"/>
          </a:p>
          <a:p>
            <a:r>
              <a:rPr lang="en-US" baseline="0" dirty="0" smtClean="0"/>
              <a:t>Second, its important not to let our emotions get the best of us. We must not be afraid to find the balance God’s </a:t>
            </a:r>
            <a:r>
              <a:rPr lang="en-US" baseline="0" smtClean="0"/>
              <a:t>word teaches in all areas.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27</a:t>
            </a:fld>
            <a:endParaRPr lang="en-US"/>
          </a:p>
        </p:txBody>
      </p:sp>
    </p:spTree>
    <p:extLst>
      <p:ext uri="{BB962C8B-B14F-4D97-AF65-F5344CB8AC3E}">
        <p14:creationId xmlns:p14="http://schemas.microsoft.com/office/powerpoint/2010/main" val="286580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 Tim 4, Paul warns Timothy about how in later times some</a:t>
            </a:r>
            <a:r>
              <a:rPr lang="en-US" baseline="0" dirty="0" smtClean="0"/>
              <a:t> Christians would fall away from the faith. He then tells them that the reason is because they will start taking seriously the doctrines of deceitful men, which he calls the doctrine of demons. These men will teach false doctrines – forbidding marriage, advocating abstaining from certain foods, etc. Paul’s point is that this is unavoidable. And unless we know and understand God’s word and can use it to defend the faith, we are susceptible to being pulled away by such men. Men such as these do not appear to us with horns on their hands. They seem like genuinely sincere and good people. They are hospitable and “loving”. But they are also very skilled at exploiting unstable brethren and taking advantage of their anger and bitterness to accomplish their selfish goals.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3</a:t>
            </a:fld>
            <a:endParaRPr lang="en-US"/>
          </a:p>
        </p:txBody>
      </p:sp>
    </p:spTree>
    <p:extLst>
      <p:ext uri="{BB962C8B-B14F-4D97-AF65-F5344CB8AC3E}">
        <p14:creationId xmlns:p14="http://schemas.microsoft.com/office/powerpoint/2010/main" val="406456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warns Timothy</a:t>
            </a:r>
            <a:r>
              <a:rPr lang="en-US" baseline="0" dirty="0" smtClean="0"/>
              <a:t> later in 2 Tim 4 that there will come times when Christians no longer want to hear sound, stable doctrine. They will look for preachers and teachers who tell the what they want to hear. They will look for preachers and teachers who water down the truth and even turn aside from the truth to myths. And so hi admonition is to preach the gospel in season and out of season. Never stop standing for what is right even when doing so is not popular. Only when we’re consistent in the teaching and preaching of sound doctrine will brethren stand a chance at seeing false teachers coming.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4</a:t>
            </a:fld>
            <a:endParaRPr lang="en-US"/>
          </a:p>
        </p:txBody>
      </p:sp>
    </p:spTree>
    <p:extLst>
      <p:ext uri="{BB962C8B-B14F-4D97-AF65-F5344CB8AC3E}">
        <p14:creationId xmlns:p14="http://schemas.microsoft.com/office/powerpoint/2010/main" val="51037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various movements already beginning</a:t>
            </a:r>
            <a:r>
              <a:rPr lang="en-US" baseline="0" dirty="0" smtClean="0"/>
              <a:t> in the apostolic age.</a:t>
            </a:r>
          </a:p>
          <a:p>
            <a:endParaRPr lang="en-US" baseline="0" dirty="0" smtClean="0"/>
          </a:p>
          <a:p>
            <a:r>
              <a:rPr lang="en-US" baseline="0" dirty="0" smtClean="0"/>
              <a:t>Judaizing teachers were some of the first false teachers Paul had to deal with. These were men who could not break away from their culture and traditions that said a person had to be circumcised in order to be right with God, and so they attempted to force this upon Gentile converts who had become Christians. </a:t>
            </a:r>
          </a:p>
          <a:p>
            <a:endParaRPr lang="en-US" baseline="0" dirty="0" smtClean="0"/>
          </a:p>
          <a:p>
            <a:r>
              <a:rPr lang="en-US" baseline="0" dirty="0" smtClean="0"/>
              <a:t>The Corinthian church had a variety of problems effecting it – sectarianism, corruption of the Lord’s Supper and its purpose, and some among them were even teaching falsely concerning the resurrection.</a:t>
            </a:r>
          </a:p>
          <a:p>
            <a:endParaRPr lang="en-US" baseline="0" dirty="0" smtClean="0"/>
          </a:p>
          <a:p>
            <a:r>
              <a:rPr lang="en-US" baseline="0" dirty="0" smtClean="0"/>
              <a:t>Paul dealt with false letters circulating that were supposedly written by him. To counter this, he started signing his letters (2 Thes 3:17) which is one reason we know that we have the letters from Paul that he originally wrote.</a:t>
            </a:r>
          </a:p>
          <a:p>
            <a:endParaRPr lang="en-US" baseline="0" dirty="0" smtClean="0"/>
          </a:p>
          <a:p>
            <a:r>
              <a:rPr lang="en-US" baseline="0" dirty="0" smtClean="0"/>
              <a:t>In 3 John, we are introduced to a man named Diotrephes who was selfishly ambitious and who had problems with authority. He caused great havoc amongst the brethren John wrote to.</a:t>
            </a:r>
          </a:p>
          <a:p>
            <a:endParaRPr lang="en-US" baseline="0" dirty="0" smtClean="0"/>
          </a:p>
          <a:p>
            <a:r>
              <a:rPr lang="en-US" baseline="0" dirty="0" smtClean="0"/>
              <a:t>In Rev 2 and 3, 5 of the 7 churches that Jesus wrote to had serious issues and needed to repent if they were going to continue to receive the blessings Christ promised them. </a:t>
            </a:r>
          </a:p>
        </p:txBody>
      </p:sp>
      <p:sp>
        <p:nvSpPr>
          <p:cNvPr id="4" name="Slide Number Placeholder 3"/>
          <p:cNvSpPr>
            <a:spLocks noGrp="1"/>
          </p:cNvSpPr>
          <p:nvPr>
            <p:ph type="sldNum" sz="quarter" idx="10"/>
          </p:nvPr>
        </p:nvSpPr>
        <p:spPr/>
        <p:txBody>
          <a:bodyPr/>
          <a:lstStyle/>
          <a:p>
            <a:fld id="{5A23F33B-9240-4F15-AF53-AFD8DB159247}" type="slidenum">
              <a:rPr lang="en-US" smtClean="0"/>
              <a:t>5</a:t>
            </a:fld>
            <a:endParaRPr lang="en-US"/>
          </a:p>
        </p:txBody>
      </p:sp>
    </p:spTree>
    <p:extLst>
      <p:ext uri="{BB962C8B-B14F-4D97-AF65-F5344CB8AC3E}">
        <p14:creationId xmlns:p14="http://schemas.microsoft.com/office/powerpoint/2010/main" val="408987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“Gnostic” comes from the Greek word “gnosis”, which means “knowledge”. It refers to the diverse groups of people who did not ascribe</a:t>
            </a:r>
            <a:r>
              <a:rPr lang="en-US" baseline="0" dirty="0" smtClean="0"/>
              <a:t> </a:t>
            </a:r>
            <a:r>
              <a:rPr lang="en-US" dirty="0" smtClean="0"/>
              <a:t>to “orthodox” Christianity</a:t>
            </a:r>
            <a:r>
              <a:rPr lang="en-US" baseline="0" dirty="0" smtClean="0"/>
              <a:t>, believing they had </a:t>
            </a:r>
            <a:r>
              <a:rPr lang="en-US" dirty="0" smtClean="0"/>
              <a:t>secret "knowledge" of spiritual things that the</a:t>
            </a:r>
            <a:r>
              <a:rPr lang="en-US" baseline="0" dirty="0" smtClean="0"/>
              <a:t> common and ordinary man did not understand</a:t>
            </a:r>
            <a:r>
              <a:rPr lang="en-US" dirty="0" smtClean="0"/>
              <a:t>.</a:t>
            </a:r>
            <a:r>
              <a:rPr lang="en-US" baseline="0" dirty="0" smtClean="0"/>
              <a:t> </a:t>
            </a:r>
            <a:r>
              <a:rPr lang="en-US" dirty="0" smtClean="0"/>
              <a:t>The</a:t>
            </a:r>
            <a:r>
              <a:rPr lang="en-US" baseline="0" dirty="0" smtClean="0"/>
              <a:t> reason there</a:t>
            </a:r>
            <a:r>
              <a:rPr lang="en-US" dirty="0" smtClean="0"/>
              <a:t> were</a:t>
            </a:r>
            <a:r>
              <a:rPr lang="en-US" baseline="0" dirty="0" smtClean="0"/>
              <a:t> various</a:t>
            </a:r>
            <a:r>
              <a:rPr lang="en-US" dirty="0" smtClean="0"/>
              <a:t> Gnostic groups is</a:t>
            </a:r>
            <a:r>
              <a:rPr lang="en-US" baseline="0" dirty="0" smtClean="0"/>
              <a:t> because they all</a:t>
            </a:r>
            <a:r>
              <a:rPr lang="en-US" dirty="0" smtClean="0"/>
              <a:t> disagreed amongst themselves though they shared a few common traits.</a:t>
            </a:r>
            <a:r>
              <a:rPr lang="en-US" baseline="0" dirty="0" smtClean="0"/>
              <a:t> Just as Judaizing Christians were believers in Christ who were influenced by Jewish tradition, Gnostics were believers who were influenced by popular Hellenistic philosophies of that day. </a:t>
            </a:r>
            <a:r>
              <a:rPr lang="en-US" dirty="0" smtClean="0"/>
              <a:t>All Gnostics considered the God of the OT to be an inferior, ignorant God who made an evil creation</a:t>
            </a:r>
            <a:r>
              <a:rPr lang="en-US" baseline="0" dirty="0" smtClean="0"/>
              <a:t> and therefore believe all physical matter, including the body, was evil (though they disagreed whether they body’s desires should be met)</a:t>
            </a:r>
            <a:r>
              <a:rPr lang="en-US" dirty="0" smtClean="0"/>
              <a:t>. The Gnostics who believed in Christ believed that He was one of the more superior and spiritual gods than the one from the OT, but they</a:t>
            </a:r>
            <a:r>
              <a:rPr lang="en-US" baseline="0" dirty="0" smtClean="0"/>
              <a:t> did n</a:t>
            </a:r>
            <a:r>
              <a:rPr lang="en-US" dirty="0" smtClean="0"/>
              <a:t>ot accept the idea that Christ came to earth in the flesh. They instead believed Him to be an apparition. </a:t>
            </a:r>
          </a:p>
          <a:p>
            <a:endParaRPr lang="en-US" dirty="0" smtClean="0"/>
          </a:p>
          <a:p>
            <a:r>
              <a:rPr lang="en-US" dirty="0" smtClean="0"/>
              <a:t>Because of their presuppositions about God and matter, they rejected</a:t>
            </a:r>
            <a:r>
              <a:rPr lang="en-US" baseline="0" dirty="0" smtClean="0"/>
              <a:t> some of the most essential and fundamental Christian doctrines. Since they denied His humanity, they denied His physical death, believing that Simon died on the cross instead of the apparitional Christ. Since they did not believe that Christ died, they did not believe in His resurrection from the dead. Several Gnostics wrote false gospels to in attempt to propagate their theories, though they were universally rejected from the canon. When this false teaching started infiltrating the churches, many Christians were struggling on how best to handle them.</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6</a:t>
            </a:fld>
            <a:endParaRPr lang="en-US"/>
          </a:p>
        </p:txBody>
      </p:sp>
    </p:spTree>
    <p:extLst>
      <p:ext uri="{BB962C8B-B14F-4D97-AF65-F5344CB8AC3E}">
        <p14:creationId xmlns:p14="http://schemas.microsoft.com/office/powerpoint/2010/main" val="124558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Montanism arose in the 2</a:t>
            </a:r>
            <a:r>
              <a:rPr lang="en-US" baseline="30000" dirty="0" smtClean="0"/>
              <a:t>nd</a:t>
            </a:r>
            <a:r>
              <a:rPr lang="en-US" dirty="0" smtClean="0"/>
              <a:t> century where it</a:t>
            </a:r>
            <a:r>
              <a:rPr lang="en-US" baseline="0" dirty="0" smtClean="0"/>
              <a:t> was started in Phrygia by Montantus and ended up flourishing in the West as well as in North Africa. After his conversion to Christianity, Montanus came to Phrygia and claims to have fallen into a trance and started prophesying by the influence of the Holy Spirit. He claimed then to be the voice of the Spirit and the imminent second coming of Christ. He was joined by two women, Prisca and Maximilla, who left their husbands and also began prophesying. They were the 2</a:t>
            </a:r>
            <a:r>
              <a:rPr lang="en-US" baseline="30000" dirty="0" smtClean="0"/>
              <a:t>nd</a:t>
            </a:r>
            <a:r>
              <a:rPr lang="en-US" baseline="0" dirty="0" smtClean="0"/>
              <a:t> century versions of the Charismatic movements of today.</a:t>
            </a:r>
          </a:p>
          <a:p>
            <a:endParaRPr lang="en-US" baseline="0" dirty="0" smtClean="0"/>
          </a:p>
          <a:p>
            <a:r>
              <a:rPr lang="en-US" baseline="0" dirty="0" smtClean="0"/>
              <a:t>Because they believed the 2</a:t>
            </a:r>
            <a:r>
              <a:rPr lang="en-US" baseline="30000" dirty="0" smtClean="0"/>
              <a:t>nd</a:t>
            </a:r>
            <a:r>
              <a:rPr lang="en-US" baseline="0" dirty="0" smtClean="0"/>
              <a:t> coming of Christ was at hand, they laid down strict morality upon its followers – they forbade marriage, practiced asceticism, penance, and believed only its leaders could forgive sins. Tertullian was one of its most illustrious converts.</a:t>
            </a:r>
          </a:p>
          <a:p>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7</a:t>
            </a:fld>
            <a:endParaRPr lang="en-US"/>
          </a:p>
        </p:txBody>
      </p:sp>
    </p:spTree>
    <p:extLst>
      <p:ext uri="{BB962C8B-B14F-4D97-AF65-F5344CB8AC3E}">
        <p14:creationId xmlns:p14="http://schemas.microsoft.com/office/powerpoint/2010/main" val="297123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should the Christians of the New Testament have responded to the apostasies that were taking shape? They were to remember to hold fast to the traditions the apostles gave them both by word of mouth as well as by letter. These traditions were the truths of New Testament Christianity has confirmed with power by the Holy Spirit Himself. Therefore, the words of the Apostles were to be the deciding matter in all doctrine associated with the church. They were to contend for this truth because it had been handed down once and for all. And if anyone did not obey the Apostles’ instructions, they were to be marked and unassociated with. In summary, the word of God was to be the deciding matter. The written word that we have in our possession today is to be standard by which he judge all religious practices and doctrine. This is what the Apostles taught and practiced. In fact, it is what our Lord Jesus both taught and practiced.</a:t>
            </a:r>
          </a:p>
        </p:txBody>
      </p:sp>
      <p:sp>
        <p:nvSpPr>
          <p:cNvPr id="4" name="Slide Number Placeholder 3"/>
          <p:cNvSpPr>
            <a:spLocks noGrp="1"/>
          </p:cNvSpPr>
          <p:nvPr>
            <p:ph type="sldNum" sz="quarter" idx="10"/>
          </p:nvPr>
        </p:nvSpPr>
        <p:spPr/>
        <p:txBody>
          <a:bodyPr/>
          <a:lstStyle/>
          <a:p>
            <a:fld id="{5A23F33B-9240-4F15-AF53-AFD8DB159247}" type="slidenum">
              <a:rPr lang="en-US" smtClean="0"/>
              <a:t>8</a:t>
            </a:fld>
            <a:endParaRPr lang="en-US"/>
          </a:p>
        </p:txBody>
      </p:sp>
    </p:spTree>
    <p:extLst>
      <p:ext uri="{BB962C8B-B14F-4D97-AF65-F5344CB8AC3E}">
        <p14:creationId xmlns:p14="http://schemas.microsoft.com/office/powerpoint/2010/main" val="408987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study of church history is a study of over reactions to problems that occurred. One of the first examples of over reacting was concerning Christians’ decisions on how to deal with the rising threat of false teaching. In Matt 4, when Jesus was confronted by Satan, He answered every temptation by saying, “It is written” and then quoting scripture. Jesus believed that the word of God had the final say so in matters of doctrine and practice. But rather than following the word and keeping the NT’s pattern of autonomy to limit the spread of heresy, the began tweaking local church organization in an attempt to consolidate the faith and keep churches from falling away. What they didn’t realize at the time was that their proposed solution would lead to the very thing they were trying to prevent. </a:t>
            </a:r>
            <a:endParaRPr lang="en-US" dirty="0"/>
          </a:p>
        </p:txBody>
      </p:sp>
      <p:sp>
        <p:nvSpPr>
          <p:cNvPr id="4" name="Slide Number Placeholder 3"/>
          <p:cNvSpPr>
            <a:spLocks noGrp="1"/>
          </p:cNvSpPr>
          <p:nvPr>
            <p:ph type="sldNum" sz="quarter" idx="10"/>
          </p:nvPr>
        </p:nvSpPr>
        <p:spPr/>
        <p:txBody>
          <a:bodyPr/>
          <a:lstStyle/>
          <a:p>
            <a:fld id="{5A23F33B-9240-4F15-AF53-AFD8DB159247}" type="slidenum">
              <a:rPr lang="en-US" smtClean="0"/>
              <a:t>9</a:t>
            </a:fld>
            <a:endParaRPr lang="en-US"/>
          </a:p>
        </p:txBody>
      </p:sp>
    </p:spTree>
    <p:extLst>
      <p:ext uri="{BB962C8B-B14F-4D97-AF65-F5344CB8AC3E}">
        <p14:creationId xmlns:p14="http://schemas.microsoft.com/office/powerpoint/2010/main" val="149744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4/23/2016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4/23/2016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4/23/2016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4/23/2016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saintaugustinian.blogspot.com/2008/05/diotrephes-syndrome.html&amp;ei=FjLRVO3HIYKXgwSVyYLQBA&amp;psig=AFQjCNHWjnrPyfbXhkoOVP5FywBIvK7qmg&amp;ust=142308238880226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csg.files.wordpress.com/2011/01/apostasy-exit-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500" b="1" dirty="0" smtClean="0"/>
              <a:t>Local Church Organization</a:t>
            </a:r>
            <a:endParaRPr lang="en-US" sz="6500" b="1" dirty="0"/>
          </a:p>
        </p:txBody>
      </p:sp>
      <p:graphicFrame>
        <p:nvGraphicFramePr>
          <p:cNvPr id="5" name="Table 4"/>
          <p:cNvGraphicFramePr>
            <a:graphicFrameLocks noGrp="1"/>
          </p:cNvGraphicFramePr>
          <p:nvPr>
            <p:extLst>
              <p:ext uri="{D42A27DB-BD31-4B8C-83A1-F6EECF244321}">
                <p14:modId xmlns:p14="http://schemas.microsoft.com/office/powerpoint/2010/main" val="2749091956"/>
              </p:ext>
            </p:extLst>
          </p:nvPr>
        </p:nvGraphicFramePr>
        <p:xfrm>
          <a:off x="228601" y="990601"/>
          <a:ext cx="8762999" cy="5240297"/>
        </p:xfrm>
        <a:graphic>
          <a:graphicData uri="http://schemas.openxmlformats.org/drawingml/2006/table">
            <a:tbl>
              <a:tblPr firstRow="1" bandRow="1">
                <a:tableStyleId>{5C22544A-7EE6-4342-B048-85BDC9FD1C3A}</a:tableStyleId>
              </a:tblPr>
              <a:tblGrid>
                <a:gridCol w="1978741"/>
                <a:gridCol w="2167194"/>
                <a:gridCol w="2355645"/>
                <a:gridCol w="2261419"/>
              </a:tblGrid>
              <a:tr h="984766">
                <a:tc gridSpan="4">
                  <a:txBody>
                    <a:bodyPr/>
                    <a:lstStyle/>
                    <a:p>
                      <a:pPr algn="ctr"/>
                      <a:r>
                        <a:rPr lang="en-US" sz="4200" dirty="0" smtClean="0"/>
                        <a:t>All</a:t>
                      </a:r>
                      <a:r>
                        <a:rPr lang="en-US" sz="4200" baseline="0" dirty="0" smtClean="0"/>
                        <a:t> terms refer to the same office</a:t>
                      </a:r>
                      <a:endParaRPr lang="en-US" sz="42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301233">
                <a:tc>
                  <a:txBody>
                    <a:bodyPr/>
                    <a:lstStyle/>
                    <a:p>
                      <a:endParaRPr lang="en-US"/>
                    </a:p>
                  </a:txBody>
                  <a:tcPr/>
                </a:tc>
                <a:tc>
                  <a:txBody>
                    <a:bodyPr/>
                    <a:lstStyle/>
                    <a:p>
                      <a:r>
                        <a:rPr lang="en-US" sz="2300" b="1" dirty="0" smtClean="0"/>
                        <a:t>Elder/Presbyter</a:t>
                      </a:r>
                    </a:p>
                    <a:p>
                      <a:r>
                        <a:rPr lang="en-US" sz="2300" dirty="0" smtClean="0"/>
                        <a:t>(Presbuteros)</a:t>
                      </a:r>
                      <a:endParaRPr lang="en-US" sz="2300" dirty="0"/>
                    </a:p>
                  </a:txBody>
                  <a:tcPr anchor="ctr"/>
                </a:tc>
                <a:tc>
                  <a:txBody>
                    <a:bodyPr/>
                    <a:lstStyle/>
                    <a:p>
                      <a:r>
                        <a:rPr lang="en-US" sz="2300" b="1" dirty="0" smtClean="0"/>
                        <a:t>Overseer/Bishop</a:t>
                      </a:r>
                    </a:p>
                    <a:p>
                      <a:r>
                        <a:rPr lang="en-US" sz="2300" dirty="0" smtClean="0"/>
                        <a:t>(Episkopos)</a:t>
                      </a:r>
                      <a:endParaRPr lang="en-US" sz="2300" dirty="0"/>
                    </a:p>
                  </a:txBody>
                  <a:tcPr anchor="ctr"/>
                </a:tc>
                <a:tc>
                  <a:txBody>
                    <a:bodyPr/>
                    <a:lstStyle/>
                    <a:p>
                      <a:r>
                        <a:rPr lang="en-US" sz="2300" b="1" dirty="0" smtClean="0"/>
                        <a:t>Shepherd/Pastor</a:t>
                      </a:r>
                    </a:p>
                    <a:p>
                      <a:r>
                        <a:rPr lang="en-US" sz="2300" dirty="0" smtClean="0"/>
                        <a:t>(Poimen)</a:t>
                      </a:r>
                      <a:endParaRPr lang="en-US" sz="2300" dirty="0"/>
                    </a:p>
                  </a:txBody>
                  <a:tcPr anchor="ctr"/>
                </a:tc>
              </a:tr>
              <a:tr h="984766">
                <a:tc>
                  <a:txBody>
                    <a:bodyPr/>
                    <a:lstStyle/>
                    <a:p>
                      <a:r>
                        <a:rPr lang="en-US" sz="2300" b="1" dirty="0" smtClean="0"/>
                        <a:t>Acts 20:17, 28</a:t>
                      </a:r>
                      <a:endParaRPr lang="en-US" sz="2300" b="1" dirty="0"/>
                    </a:p>
                  </a:txBody>
                  <a:tcPr anchor="ct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984766">
                <a:tc>
                  <a:txBody>
                    <a:bodyPr/>
                    <a:lstStyle/>
                    <a:p>
                      <a:r>
                        <a:rPr lang="en-US" sz="2300" b="1" dirty="0" smtClean="0"/>
                        <a:t>Tit 1:5, 7</a:t>
                      </a:r>
                      <a:endParaRPr lang="en-US" sz="2300" b="1" dirty="0"/>
                    </a:p>
                  </a:txBody>
                  <a:tcPr anchor="ct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984766">
                <a:tc>
                  <a:txBody>
                    <a:bodyPr/>
                    <a:lstStyle/>
                    <a:p>
                      <a:r>
                        <a:rPr lang="en-US" sz="2300" b="1" dirty="0" smtClean="0"/>
                        <a:t>1 Pet 5:1, 2</a:t>
                      </a:r>
                      <a:endParaRPr lang="en-US" sz="2300" b="1" dirty="0"/>
                    </a:p>
                  </a:txBody>
                  <a:tcPr anchor="ct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pic>
        <p:nvPicPr>
          <p:cNvPr id="22" name="Picture 11"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279" y="5257800"/>
            <a:ext cx="787400" cy="894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279" y="3248297"/>
            <a:ext cx="787400" cy="8948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6350" y="3248297"/>
            <a:ext cx="787400" cy="8948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3248297"/>
            <a:ext cx="787400" cy="8948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771" y="4238897"/>
            <a:ext cx="787400" cy="8948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4238897"/>
            <a:ext cx="787400" cy="8948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www.clipartbest.com/cliparts/niE/KKk/niEKKkM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5257800"/>
            <a:ext cx="787400" cy="894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Bible teaches each local church had a plurality</a:t>
            </a:r>
          </a:p>
          <a:p>
            <a:pPr lvl="1"/>
            <a:r>
              <a:rPr lang="en-US" b="1" dirty="0" smtClean="0"/>
              <a:t>Acts 14:23</a:t>
            </a:r>
            <a:r>
              <a:rPr lang="en-US" dirty="0" smtClean="0"/>
              <a:t> – “</a:t>
            </a:r>
            <a:r>
              <a:rPr lang="en-US" dirty="0"/>
              <a:t>When they had appointed </a:t>
            </a:r>
            <a:r>
              <a:rPr lang="en-US" u="sng" dirty="0"/>
              <a:t>elders</a:t>
            </a:r>
            <a:r>
              <a:rPr lang="en-US" dirty="0"/>
              <a:t> for them in every church, having prayed with fasting, they commended them to the Lord in whom they had believed.</a:t>
            </a:r>
            <a:r>
              <a:rPr lang="en-US" dirty="0" smtClean="0"/>
              <a:t>”</a:t>
            </a:r>
            <a:endParaRPr lang="en-US" b="1" dirty="0" smtClean="0"/>
          </a:p>
          <a:p>
            <a:pPr lvl="1"/>
            <a:r>
              <a:rPr lang="en-US" b="1" dirty="0" smtClean="0"/>
              <a:t>Acts 20:17</a:t>
            </a:r>
            <a:r>
              <a:rPr lang="en-US" dirty="0" smtClean="0"/>
              <a:t> – “</a:t>
            </a:r>
            <a:r>
              <a:rPr lang="en-US" dirty="0"/>
              <a:t>From Miletus he sent to Ephesus and called to him the </a:t>
            </a:r>
            <a:r>
              <a:rPr lang="en-US" u="sng" dirty="0"/>
              <a:t>elders</a:t>
            </a:r>
            <a:r>
              <a:rPr lang="en-US" dirty="0"/>
              <a:t> of the church.</a:t>
            </a:r>
            <a:r>
              <a:rPr lang="en-US" dirty="0" smtClean="0"/>
              <a:t>”</a:t>
            </a:r>
            <a:endParaRPr lang="en-US" b="1" dirty="0" smtClean="0"/>
          </a:p>
          <a:p>
            <a:pPr lvl="1"/>
            <a:r>
              <a:rPr lang="en-US" b="1" dirty="0" smtClean="0"/>
              <a:t>Phil 1:1</a:t>
            </a:r>
            <a:r>
              <a:rPr lang="en-US" dirty="0" smtClean="0"/>
              <a:t> – “</a:t>
            </a:r>
            <a:r>
              <a:rPr lang="en-US" dirty="0"/>
              <a:t>Paul and Timothy, bond-servants of Christ </a:t>
            </a:r>
            <a:r>
              <a:rPr lang="en-US" dirty="0" smtClean="0"/>
              <a:t>Jesus, to </a:t>
            </a:r>
            <a:r>
              <a:rPr lang="en-US" dirty="0"/>
              <a:t>all </a:t>
            </a:r>
            <a:r>
              <a:rPr lang="en-US" dirty="0" smtClean="0"/>
              <a:t>the saints </a:t>
            </a:r>
            <a:r>
              <a:rPr lang="en-US" dirty="0"/>
              <a:t>in Christ Jesus who are in </a:t>
            </a:r>
            <a:r>
              <a:rPr lang="en-US" dirty="0" smtClean="0"/>
              <a:t>Philippi, including </a:t>
            </a:r>
            <a:r>
              <a:rPr lang="en-US" dirty="0"/>
              <a:t>the </a:t>
            </a:r>
            <a:r>
              <a:rPr lang="en-US" u="sng" dirty="0"/>
              <a:t>overseers</a:t>
            </a:r>
            <a:r>
              <a:rPr lang="en-US" dirty="0"/>
              <a:t> and </a:t>
            </a:r>
            <a:r>
              <a:rPr lang="en-US" dirty="0" smtClean="0"/>
              <a:t>deacons.”</a:t>
            </a:r>
            <a:endParaRPr lang="en-US" b="1" dirty="0" smtClean="0"/>
          </a:p>
          <a:p>
            <a:pPr lvl="1"/>
            <a:r>
              <a:rPr lang="en-US" b="1" dirty="0" smtClean="0"/>
              <a:t>Tit 1:5</a:t>
            </a:r>
            <a:r>
              <a:rPr lang="en-US" dirty="0" smtClean="0"/>
              <a:t> – “</a:t>
            </a:r>
            <a:r>
              <a:rPr lang="en-US" dirty="0"/>
              <a:t>For this reason I left you in Crete, that you would set in order what remains and appoint </a:t>
            </a:r>
            <a:r>
              <a:rPr lang="en-US" u="sng" dirty="0"/>
              <a:t>elders</a:t>
            </a:r>
            <a:r>
              <a:rPr lang="en-US" dirty="0"/>
              <a:t> in every city as I directed you</a:t>
            </a:r>
            <a:r>
              <a:rPr lang="en-US" dirty="0" smtClean="0"/>
              <a:t>”</a:t>
            </a:r>
            <a:endParaRPr lang="en-US" b="1" dirty="0" smtClean="0"/>
          </a:p>
          <a:p>
            <a:pPr lvl="1"/>
            <a:endParaRPr lang="en-US" dirty="0" smtClean="0"/>
          </a:p>
        </p:txBody>
      </p:sp>
      <p:sp>
        <p:nvSpPr>
          <p:cNvPr id="5" name="Title 1"/>
          <p:cNvSpPr>
            <a:spLocks noGrp="1"/>
          </p:cNvSpPr>
          <p:nvPr>
            <p:ph type="title"/>
          </p:nvPr>
        </p:nvSpPr>
        <p:spPr>
          <a:xfrm>
            <a:off x="0" y="0"/>
            <a:ext cx="9144000" cy="914400"/>
          </a:xfrm>
        </p:spPr>
        <p:txBody>
          <a:bodyPr>
            <a:noAutofit/>
          </a:bodyPr>
          <a:lstStyle/>
          <a:p>
            <a:r>
              <a:rPr lang="en-US" sz="6500" b="1" dirty="0" smtClean="0"/>
              <a:t>Local Church Organization</a:t>
            </a:r>
            <a:endParaRPr lang="en-US" sz="65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fontScale="85000" lnSpcReduction="10000"/>
          </a:bodyPr>
          <a:lstStyle/>
          <a:p>
            <a:r>
              <a:rPr lang="en-US" dirty="0" smtClean="0"/>
              <a:t>Bible teaches elders only have authority in their local church</a:t>
            </a:r>
          </a:p>
          <a:p>
            <a:pPr lvl="1"/>
            <a:r>
              <a:rPr lang="en-US" b="1" dirty="0" smtClean="0"/>
              <a:t>Acts 20:28</a:t>
            </a:r>
            <a:r>
              <a:rPr lang="en-US" dirty="0"/>
              <a:t> – “Be on guard for yourselves and for </a:t>
            </a:r>
            <a:r>
              <a:rPr lang="en-US" u="sng" dirty="0"/>
              <a:t>all the flock</a:t>
            </a:r>
            <a:r>
              <a:rPr lang="en-US" dirty="0"/>
              <a:t>, </a:t>
            </a:r>
            <a:r>
              <a:rPr lang="en-US" u="sng" dirty="0"/>
              <a:t>among which the Holy Spirit has made </a:t>
            </a:r>
            <a:r>
              <a:rPr lang="en-US" u="sng" dirty="0" smtClean="0"/>
              <a:t>you overseers</a:t>
            </a:r>
            <a:r>
              <a:rPr lang="en-US" dirty="0"/>
              <a:t>, to shepherd the church of God which </a:t>
            </a:r>
            <a:r>
              <a:rPr lang="en-US" dirty="0" smtClean="0"/>
              <a:t>He purchased with </a:t>
            </a:r>
            <a:r>
              <a:rPr lang="en-US" dirty="0"/>
              <a:t>His own blood”</a:t>
            </a:r>
            <a:endParaRPr lang="en-US" b="1" dirty="0" smtClean="0"/>
          </a:p>
          <a:p>
            <a:pPr lvl="1"/>
            <a:r>
              <a:rPr lang="en-US" b="1" dirty="0" smtClean="0"/>
              <a:t>1 Pet 5:1-3</a:t>
            </a:r>
            <a:r>
              <a:rPr lang="en-US" dirty="0" smtClean="0"/>
              <a:t> – “</a:t>
            </a:r>
            <a:r>
              <a:rPr lang="en-US" baseline="30000" dirty="0" smtClean="0"/>
              <a:t>1</a:t>
            </a:r>
            <a:r>
              <a:rPr lang="en-US" dirty="0" smtClean="0"/>
              <a:t>Therefore</a:t>
            </a:r>
            <a:r>
              <a:rPr lang="en-US" dirty="0"/>
              <a:t>, I exhort the elders among you, as your fellow elder and witness of the sufferings of Christ, and a partaker also of the glory that is to be revealed, </a:t>
            </a:r>
            <a:r>
              <a:rPr lang="en-US" u="sng" baseline="30000" dirty="0" smtClean="0"/>
              <a:t>2</a:t>
            </a:r>
            <a:r>
              <a:rPr lang="en-US" u="sng" dirty="0" smtClean="0"/>
              <a:t>shepherd </a:t>
            </a:r>
            <a:r>
              <a:rPr lang="en-US" u="sng" dirty="0"/>
              <a:t>the flock of God among you</a:t>
            </a:r>
            <a:r>
              <a:rPr lang="en-US" dirty="0"/>
              <a:t>, exercising oversight not under compulsion, but voluntarily, according to the will of God; and not for sordid gain, but with eagerness; </a:t>
            </a:r>
            <a:r>
              <a:rPr lang="en-US" baseline="30000" dirty="0" smtClean="0"/>
              <a:t>3</a:t>
            </a:r>
            <a:r>
              <a:rPr lang="en-US" dirty="0" smtClean="0"/>
              <a:t>nor </a:t>
            </a:r>
            <a:r>
              <a:rPr lang="en-US" dirty="0"/>
              <a:t>yet as lording it </a:t>
            </a:r>
            <a:r>
              <a:rPr lang="en-US" dirty="0" smtClean="0"/>
              <a:t>over those </a:t>
            </a:r>
            <a:r>
              <a:rPr lang="en-US" dirty="0"/>
              <a:t>allotted to your charge, </a:t>
            </a:r>
            <a:r>
              <a:rPr lang="en-US" dirty="0" smtClean="0"/>
              <a:t>but proving </a:t>
            </a:r>
            <a:r>
              <a:rPr lang="en-US" dirty="0"/>
              <a:t>to be examples to the flock.</a:t>
            </a:r>
            <a:r>
              <a:rPr lang="en-US" dirty="0" smtClean="0"/>
              <a:t>”</a:t>
            </a:r>
            <a:endParaRPr lang="en-US" b="1" dirty="0" smtClean="0"/>
          </a:p>
          <a:p>
            <a:pPr lvl="1"/>
            <a:endParaRPr lang="en-US" dirty="0" smtClean="0"/>
          </a:p>
          <a:p>
            <a:r>
              <a:rPr lang="en-US" dirty="0"/>
              <a:t>Bible teaches elders in a</a:t>
            </a:r>
            <a:r>
              <a:rPr lang="en-US" dirty="0" smtClean="0"/>
              <a:t> </a:t>
            </a:r>
            <a:r>
              <a:rPr lang="en-US" dirty="0"/>
              <a:t>local church a</a:t>
            </a:r>
            <a:r>
              <a:rPr lang="en-US" dirty="0" smtClean="0"/>
              <a:t>re </a:t>
            </a:r>
            <a:r>
              <a:rPr lang="en-US" dirty="0"/>
              <a:t>equal in authority</a:t>
            </a:r>
          </a:p>
          <a:p>
            <a:pPr lvl="1"/>
            <a:r>
              <a:rPr lang="en-US" dirty="0"/>
              <a:t>See every passage where elders are mentioned</a:t>
            </a:r>
          </a:p>
          <a:p>
            <a:pPr lvl="1"/>
            <a:endParaRPr lang="en-US" dirty="0" smtClean="0"/>
          </a:p>
        </p:txBody>
      </p:sp>
      <p:sp>
        <p:nvSpPr>
          <p:cNvPr id="5" name="Title 1"/>
          <p:cNvSpPr>
            <a:spLocks noGrp="1"/>
          </p:cNvSpPr>
          <p:nvPr>
            <p:ph type="title"/>
          </p:nvPr>
        </p:nvSpPr>
        <p:spPr>
          <a:xfrm>
            <a:off x="0" y="0"/>
            <a:ext cx="9144000" cy="914400"/>
          </a:xfrm>
        </p:spPr>
        <p:txBody>
          <a:bodyPr>
            <a:noAutofit/>
          </a:bodyPr>
          <a:lstStyle/>
          <a:p>
            <a:r>
              <a:rPr lang="en-US" sz="6500" b="1" dirty="0" smtClean="0"/>
              <a:t>Local Church Organization</a:t>
            </a:r>
            <a:endParaRPr lang="en-US" sz="6500" b="1" dirty="0"/>
          </a:p>
        </p:txBody>
      </p:sp>
    </p:spTree>
    <p:extLst>
      <p:ext uri="{BB962C8B-B14F-4D97-AF65-F5344CB8AC3E}">
        <p14:creationId xmlns:p14="http://schemas.microsoft.com/office/powerpoint/2010/main" val="80186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19600" cy="5791200"/>
          </a:xfrm>
        </p:spPr>
        <p:txBody>
          <a:bodyPr>
            <a:normAutofit/>
          </a:bodyPr>
          <a:lstStyle/>
          <a:p>
            <a:r>
              <a:rPr lang="en-US" sz="3000" dirty="0" smtClean="0"/>
              <a:t>2</a:t>
            </a:r>
            <a:r>
              <a:rPr lang="en-US" sz="3000" baseline="30000" dirty="0" smtClean="0"/>
              <a:t>nd</a:t>
            </a:r>
            <a:r>
              <a:rPr lang="en-US" sz="3000" dirty="0" smtClean="0"/>
              <a:t> century, distinction in titles</a:t>
            </a:r>
          </a:p>
          <a:p>
            <a:pPr lvl="1"/>
            <a:r>
              <a:rPr lang="en-US" sz="2600" dirty="0" smtClean="0"/>
              <a:t>Reasons:</a:t>
            </a:r>
          </a:p>
          <a:p>
            <a:pPr lvl="2"/>
            <a:r>
              <a:rPr lang="en-US" sz="2200" dirty="0"/>
              <a:t>Ambition</a:t>
            </a:r>
          </a:p>
          <a:p>
            <a:pPr lvl="2"/>
            <a:r>
              <a:rPr lang="en-US" sz="2200" dirty="0" smtClean="0"/>
              <a:t>Response to false teaching</a:t>
            </a:r>
          </a:p>
          <a:p>
            <a:pPr lvl="1"/>
            <a:endParaRPr lang="en-US" sz="1200" dirty="0" smtClean="0"/>
          </a:p>
          <a:p>
            <a:pPr lvl="1"/>
            <a:r>
              <a:rPr lang="en-US" sz="2600" dirty="0" smtClean="0"/>
              <a:t>designation </a:t>
            </a:r>
            <a:r>
              <a:rPr lang="en-US" sz="2600" dirty="0"/>
              <a:t>of “president” or “presiding bishop</a:t>
            </a:r>
            <a:r>
              <a:rPr lang="en-US" sz="2600" dirty="0" smtClean="0"/>
              <a:t>”</a:t>
            </a:r>
          </a:p>
          <a:p>
            <a:pPr lvl="1"/>
            <a:endParaRPr lang="en-US" sz="1200" dirty="0"/>
          </a:p>
          <a:p>
            <a:pPr lvl="1"/>
            <a:r>
              <a:rPr lang="en-US" sz="2600" dirty="0" smtClean="0"/>
              <a:t>Eventually the term </a:t>
            </a:r>
            <a:r>
              <a:rPr lang="en-US" sz="2600" dirty="0"/>
              <a:t>“bishop” began to be applied exclusively to this one elder</a:t>
            </a:r>
          </a:p>
          <a:p>
            <a:pPr lvl="1"/>
            <a:endParaRPr lang="en-US" sz="2600" dirty="0" smtClean="0"/>
          </a:p>
        </p:txBody>
      </p:sp>
      <p:sp>
        <p:nvSpPr>
          <p:cNvPr id="5" name="Title 1"/>
          <p:cNvSpPr>
            <a:spLocks noGrp="1"/>
          </p:cNvSpPr>
          <p:nvPr>
            <p:ph type="title"/>
          </p:nvPr>
        </p:nvSpPr>
        <p:spPr>
          <a:xfrm>
            <a:off x="0" y="0"/>
            <a:ext cx="9144000" cy="914400"/>
          </a:xfrm>
        </p:spPr>
        <p:txBody>
          <a:bodyPr>
            <a:noAutofit/>
          </a:bodyPr>
          <a:lstStyle/>
          <a:p>
            <a:r>
              <a:rPr lang="en-US" sz="4800" b="1" dirty="0" smtClean="0"/>
              <a:t>Local Church Organization Changes</a:t>
            </a:r>
            <a:endParaRPr lang="en-US" sz="4800" b="1" dirty="0"/>
          </a:p>
        </p:txBody>
      </p:sp>
      <p:pic>
        <p:nvPicPr>
          <p:cNvPr id="3074" name="Picture 2" descr="http://www.bible.ca/ntx-eldership-exalted-elder-150-250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6482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19600" cy="5791200"/>
          </a:xfrm>
        </p:spPr>
        <p:txBody>
          <a:bodyPr>
            <a:normAutofit fontScale="85000" lnSpcReduction="20000"/>
          </a:bodyPr>
          <a:lstStyle/>
          <a:p>
            <a:r>
              <a:rPr lang="en-US" sz="3000" dirty="0" smtClean="0"/>
              <a:t>3</a:t>
            </a:r>
            <a:r>
              <a:rPr lang="en-US" sz="3000" baseline="30000" dirty="0" smtClean="0"/>
              <a:t>rd</a:t>
            </a:r>
            <a:r>
              <a:rPr lang="en-US" sz="3000" dirty="0" smtClean="0"/>
              <a:t> century, extension of authority outside of local congregation</a:t>
            </a:r>
          </a:p>
          <a:p>
            <a:pPr lvl="1"/>
            <a:r>
              <a:rPr lang="en-US" dirty="0" smtClean="0"/>
              <a:t>City churches </a:t>
            </a:r>
            <a:r>
              <a:rPr lang="en-US" dirty="0"/>
              <a:t>would establish churches in surrounding villages. Instead of </a:t>
            </a:r>
            <a:r>
              <a:rPr lang="en-US" dirty="0" smtClean="0"/>
              <a:t>being recognized </a:t>
            </a:r>
            <a:r>
              <a:rPr lang="en-US" dirty="0"/>
              <a:t>as independent congregations, the bishop of the city church would control </a:t>
            </a:r>
            <a:r>
              <a:rPr lang="en-US" dirty="0" smtClean="0"/>
              <a:t>them</a:t>
            </a:r>
          </a:p>
          <a:p>
            <a:pPr lvl="1"/>
            <a:endParaRPr lang="en-US" sz="1400" dirty="0"/>
          </a:p>
          <a:p>
            <a:pPr lvl="1"/>
            <a:r>
              <a:rPr lang="en-US" dirty="0"/>
              <a:t>Bishops of big churches in larger cities came to be looked at with greater authority than other bishops: </a:t>
            </a:r>
            <a:endParaRPr lang="en-US" dirty="0" smtClean="0"/>
          </a:p>
          <a:p>
            <a:pPr lvl="2"/>
            <a:r>
              <a:rPr lang="en-US" dirty="0" smtClean="0"/>
              <a:t>“Diocesan </a:t>
            </a:r>
            <a:r>
              <a:rPr lang="en-US" dirty="0"/>
              <a:t>Bishop”</a:t>
            </a:r>
          </a:p>
          <a:p>
            <a:pPr lvl="1"/>
            <a:endParaRPr lang="en-US" sz="2600" dirty="0" smtClean="0"/>
          </a:p>
        </p:txBody>
      </p:sp>
      <p:sp>
        <p:nvSpPr>
          <p:cNvPr id="5" name="Title 1"/>
          <p:cNvSpPr>
            <a:spLocks noGrp="1"/>
          </p:cNvSpPr>
          <p:nvPr>
            <p:ph type="title"/>
          </p:nvPr>
        </p:nvSpPr>
        <p:spPr>
          <a:xfrm>
            <a:off x="0" y="0"/>
            <a:ext cx="9144000" cy="838200"/>
          </a:xfrm>
        </p:spPr>
        <p:txBody>
          <a:bodyPr>
            <a:normAutofit/>
          </a:bodyPr>
          <a:lstStyle/>
          <a:p>
            <a:r>
              <a:rPr lang="en-US" sz="4800" b="1" dirty="0" smtClean="0"/>
              <a:t>Local Church Organization Changes</a:t>
            </a:r>
            <a:endParaRPr lang="en-US" sz="4800" b="1" dirty="0"/>
          </a:p>
        </p:txBody>
      </p:sp>
      <p:pic>
        <p:nvPicPr>
          <p:cNvPr id="6146" name="Picture 2" descr="http://www.bible.ca/ntx-diocesan-bishop-over-churches-250-451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648200" cy="578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60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19600" cy="5791200"/>
          </a:xfrm>
        </p:spPr>
        <p:txBody>
          <a:bodyPr>
            <a:normAutofit/>
          </a:bodyPr>
          <a:lstStyle/>
          <a:p>
            <a:r>
              <a:rPr lang="en-US" sz="3000" dirty="0" smtClean="0"/>
              <a:t>4</a:t>
            </a:r>
            <a:r>
              <a:rPr lang="en-US" sz="3000" baseline="30000" dirty="0" smtClean="0"/>
              <a:t>th</a:t>
            </a:r>
            <a:r>
              <a:rPr lang="en-US" sz="3000" dirty="0" smtClean="0"/>
              <a:t> century, metropolitan bishop developed</a:t>
            </a:r>
          </a:p>
          <a:p>
            <a:pPr lvl="1"/>
            <a:r>
              <a:rPr lang="en-US" dirty="0" smtClean="0"/>
              <a:t>The diocesan bishop from the largest city became known as metropolitan bishops</a:t>
            </a:r>
          </a:p>
          <a:p>
            <a:pPr lvl="1"/>
            <a:endParaRPr lang="en-US" sz="1200" dirty="0"/>
          </a:p>
          <a:p>
            <a:pPr lvl="1"/>
            <a:r>
              <a:rPr lang="en-US" dirty="0" smtClean="0"/>
              <a:t>Several diocesan bishops were under the authority of the metropolitan bishop</a:t>
            </a:r>
          </a:p>
          <a:p>
            <a:pPr lvl="1"/>
            <a:endParaRPr lang="en-US" dirty="0"/>
          </a:p>
          <a:p>
            <a:pPr lvl="1"/>
            <a:endParaRPr lang="en-US" dirty="0" smtClean="0"/>
          </a:p>
          <a:p>
            <a:pPr lvl="1"/>
            <a:endParaRPr lang="en-US" sz="1400" dirty="0"/>
          </a:p>
          <a:p>
            <a:pPr lvl="1"/>
            <a:endParaRPr lang="en-US" sz="2600" dirty="0" smtClean="0"/>
          </a:p>
        </p:txBody>
      </p:sp>
      <p:sp>
        <p:nvSpPr>
          <p:cNvPr id="5" name="Title 1"/>
          <p:cNvSpPr>
            <a:spLocks noGrp="1"/>
          </p:cNvSpPr>
          <p:nvPr>
            <p:ph type="title"/>
          </p:nvPr>
        </p:nvSpPr>
        <p:spPr>
          <a:xfrm>
            <a:off x="0" y="0"/>
            <a:ext cx="9144000" cy="838200"/>
          </a:xfrm>
        </p:spPr>
        <p:txBody>
          <a:bodyPr>
            <a:normAutofit/>
          </a:bodyPr>
          <a:lstStyle/>
          <a:p>
            <a:r>
              <a:rPr lang="en-US" sz="4800" b="1" dirty="0" smtClean="0"/>
              <a:t>Local Church Organization Changes</a:t>
            </a:r>
            <a:endParaRPr lang="en-US" sz="4800" b="1" dirty="0"/>
          </a:p>
        </p:txBody>
      </p:sp>
      <p:pic>
        <p:nvPicPr>
          <p:cNvPr id="7170" name="Picture 2" descr="http://www.bible.ca/ntx-metropolitan-over-diocesan-bishops-250-451A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066800"/>
            <a:ext cx="4648200" cy="575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4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4419600" cy="5791200"/>
          </a:xfrm>
        </p:spPr>
        <p:txBody>
          <a:bodyPr>
            <a:normAutofit/>
          </a:bodyPr>
          <a:lstStyle/>
          <a:p>
            <a:r>
              <a:rPr lang="en-US" sz="3000" dirty="0" smtClean="0"/>
              <a:t>Late 4</a:t>
            </a:r>
            <a:r>
              <a:rPr lang="en-US" sz="3000" baseline="30000" dirty="0" smtClean="0"/>
              <a:t>th</a:t>
            </a:r>
            <a:r>
              <a:rPr lang="en-US" sz="3000" dirty="0" smtClean="0"/>
              <a:t> century, 5 patriarch bishops developed</a:t>
            </a:r>
            <a:endParaRPr lang="en-US" dirty="0" smtClean="0"/>
          </a:p>
          <a:p>
            <a:pPr lvl="1"/>
            <a:r>
              <a:rPr lang="en-US" dirty="0" smtClean="0"/>
              <a:t>The patriarch bishop became head over metropolitan bishops</a:t>
            </a:r>
          </a:p>
          <a:p>
            <a:pPr lvl="2"/>
            <a:r>
              <a:rPr lang="en-US" dirty="0" smtClean="0"/>
              <a:t>Rome</a:t>
            </a:r>
          </a:p>
          <a:p>
            <a:pPr lvl="2"/>
            <a:r>
              <a:rPr lang="en-US" dirty="0" smtClean="0"/>
              <a:t>Alexandria</a:t>
            </a:r>
          </a:p>
          <a:p>
            <a:pPr lvl="2"/>
            <a:r>
              <a:rPr lang="en-US" dirty="0" smtClean="0"/>
              <a:t>Antioch</a:t>
            </a:r>
          </a:p>
          <a:p>
            <a:pPr lvl="2"/>
            <a:r>
              <a:rPr lang="en-US" dirty="0" smtClean="0"/>
              <a:t>Constantinople</a:t>
            </a:r>
          </a:p>
          <a:p>
            <a:pPr lvl="2"/>
            <a:r>
              <a:rPr lang="en-US" dirty="0" smtClean="0"/>
              <a:t>Jerusalem</a:t>
            </a:r>
          </a:p>
          <a:p>
            <a:pPr lvl="1"/>
            <a:endParaRPr lang="en-US" sz="1400" dirty="0"/>
          </a:p>
          <a:p>
            <a:pPr lvl="1"/>
            <a:endParaRPr lang="en-US" sz="2600" dirty="0" smtClean="0"/>
          </a:p>
        </p:txBody>
      </p:sp>
      <p:sp>
        <p:nvSpPr>
          <p:cNvPr id="5" name="Title 1"/>
          <p:cNvSpPr>
            <a:spLocks noGrp="1"/>
          </p:cNvSpPr>
          <p:nvPr>
            <p:ph type="title"/>
          </p:nvPr>
        </p:nvSpPr>
        <p:spPr>
          <a:xfrm>
            <a:off x="0" y="0"/>
            <a:ext cx="9144000" cy="838200"/>
          </a:xfrm>
        </p:spPr>
        <p:txBody>
          <a:bodyPr>
            <a:normAutofit/>
          </a:bodyPr>
          <a:lstStyle/>
          <a:p>
            <a:r>
              <a:rPr lang="en-US" sz="4800" b="1" dirty="0" smtClean="0"/>
              <a:t>Local Church Organization Changes</a:t>
            </a:r>
            <a:endParaRPr lang="en-US" sz="4800" b="1"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655" y="1066800"/>
            <a:ext cx="466534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78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Autofit/>
          </a:bodyPr>
          <a:lstStyle/>
          <a:p>
            <a:r>
              <a:rPr lang="en-US" sz="3600" dirty="0" smtClean="0"/>
              <a:t>Development of the Pope</a:t>
            </a:r>
          </a:p>
          <a:p>
            <a:endParaRPr lang="en-US" sz="800" dirty="0" smtClean="0"/>
          </a:p>
          <a:p>
            <a:pPr lvl="1"/>
            <a:r>
              <a:rPr lang="en-US" sz="3100" dirty="0" smtClean="0"/>
              <a:t>In 588 the Patriarch of Constantinople, John the Faster, declared himself Universal Bishop</a:t>
            </a:r>
          </a:p>
          <a:p>
            <a:pPr lvl="1"/>
            <a:endParaRPr lang="en-US" sz="800" dirty="0" smtClean="0"/>
          </a:p>
          <a:p>
            <a:pPr lvl="1"/>
            <a:r>
              <a:rPr lang="en-US" sz="3100" dirty="0" smtClean="0"/>
              <a:t>Gregory the Great, Patriarch of Rome, declared it apostasy</a:t>
            </a:r>
          </a:p>
          <a:p>
            <a:pPr lvl="1"/>
            <a:endParaRPr lang="en-US" sz="800" dirty="0" smtClean="0"/>
          </a:p>
          <a:p>
            <a:pPr lvl="1"/>
            <a:r>
              <a:rPr lang="en-US" sz="3100" dirty="0" smtClean="0"/>
              <a:t>In 606, Boniface III, Patriarch of Rome, declared himself Universal Bishop</a:t>
            </a:r>
          </a:p>
          <a:p>
            <a:pPr lvl="1"/>
            <a:endParaRPr lang="en-US" sz="800" dirty="0" smtClean="0"/>
          </a:p>
          <a:p>
            <a:pPr lvl="1"/>
            <a:r>
              <a:rPr lang="en-US" sz="3100" dirty="0" smtClean="0"/>
              <a:t>This ongoing battle for supremacy between the western and eastern portion of the church eventually led to the schism</a:t>
            </a:r>
          </a:p>
        </p:txBody>
      </p:sp>
      <p:sp>
        <p:nvSpPr>
          <p:cNvPr id="5" name="Title 1"/>
          <p:cNvSpPr>
            <a:spLocks noGrp="1"/>
          </p:cNvSpPr>
          <p:nvPr>
            <p:ph type="title"/>
          </p:nvPr>
        </p:nvSpPr>
        <p:spPr>
          <a:xfrm>
            <a:off x="0" y="0"/>
            <a:ext cx="9144000" cy="838200"/>
          </a:xfrm>
        </p:spPr>
        <p:txBody>
          <a:bodyPr>
            <a:normAutofit/>
          </a:bodyPr>
          <a:lstStyle/>
          <a:p>
            <a:r>
              <a:rPr lang="en-US" sz="4800" b="1" dirty="0" smtClean="0"/>
              <a:t>Local Church Organization Changes</a:t>
            </a:r>
            <a:endParaRPr lang="en-US" sz="4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dirty="0" smtClean="0"/>
              <a:t>The rise of “apostolic succession”</a:t>
            </a:r>
          </a:p>
          <a:p>
            <a:pPr lvl="1"/>
            <a:r>
              <a:rPr lang="en-US" dirty="0" smtClean="0"/>
              <a:t>Gnostics claimed a secret tradition coming down from the apostles as the authority for their teaching</a:t>
            </a:r>
          </a:p>
          <a:p>
            <a:pPr lvl="1"/>
            <a:endParaRPr lang="en-US" sz="1200" dirty="0" smtClean="0"/>
          </a:p>
          <a:p>
            <a:pPr lvl="1"/>
            <a:r>
              <a:rPr lang="en-US" sz="2600" dirty="0" smtClean="0"/>
              <a:t>Churches answered by claiming each bishop in a church founded by an apostle took over his same chair (“cathedra”)</a:t>
            </a:r>
          </a:p>
          <a:p>
            <a:pPr lvl="1"/>
            <a:endParaRPr lang="en-US" sz="1200" dirty="0" smtClean="0"/>
          </a:p>
          <a:p>
            <a:pPr lvl="1"/>
            <a:r>
              <a:rPr lang="en-US" sz="2600" dirty="0" smtClean="0"/>
              <a:t>At first it went from “holder of office” to “ordainer of office”; later it went from “ordainer” to “ordained”</a:t>
            </a:r>
          </a:p>
          <a:p>
            <a:pPr lvl="1"/>
            <a:endParaRPr lang="en-US" sz="1200" dirty="0" smtClean="0"/>
          </a:p>
          <a:p>
            <a:pPr lvl="1"/>
            <a:r>
              <a:rPr lang="en-US" sz="2600" dirty="0" smtClean="0"/>
              <a:t>This strengthened the pyramid organization developing within the church, particularly for “patriarchal bishops”</a:t>
            </a:r>
          </a:p>
          <a:p>
            <a:pPr lvl="1"/>
            <a:endParaRPr lang="en-US" sz="2600" dirty="0" smtClean="0"/>
          </a:p>
        </p:txBody>
      </p:sp>
      <p:sp>
        <p:nvSpPr>
          <p:cNvPr id="6" name="Title 1"/>
          <p:cNvSpPr>
            <a:spLocks noGrp="1"/>
          </p:cNvSpPr>
          <p:nvPr>
            <p:ph type="title"/>
          </p:nvPr>
        </p:nvSpPr>
        <p:spPr>
          <a:xfrm>
            <a:off x="0" y="0"/>
            <a:ext cx="9144000" cy="838200"/>
          </a:xfrm>
        </p:spPr>
        <p:txBody>
          <a:bodyPr>
            <a:normAutofit/>
          </a:bodyPr>
          <a:lstStyle/>
          <a:p>
            <a:r>
              <a:rPr lang="en-US" sz="4800" b="1" dirty="0" smtClean="0"/>
              <a:t>Local Church Organization Changes</a:t>
            </a:r>
            <a:endParaRPr lang="en-US" sz="4800" b="1" dirty="0"/>
          </a:p>
        </p:txBody>
      </p:sp>
    </p:spTree>
    <p:extLst>
      <p:ext uri="{BB962C8B-B14F-4D97-AF65-F5344CB8AC3E}">
        <p14:creationId xmlns:p14="http://schemas.microsoft.com/office/powerpoint/2010/main" val="278546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514350" indent="-514350">
              <a:buAutoNum type="arabicParenR"/>
            </a:pPr>
            <a:endParaRPr lang="en-US" dirty="0" smtClean="0"/>
          </a:p>
          <a:p>
            <a:pPr marL="514350" indent="-514350">
              <a:buAutoNum type="arabicParenR"/>
            </a:pPr>
            <a:r>
              <a:rPr lang="en-US" sz="3800" dirty="0" smtClean="0"/>
              <a:t>In what ways can our culture pollute Christianity?</a:t>
            </a:r>
          </a:p>
          <a:p>
            <a:pPr marL="514350" indent="-514350">
              <a:buAutoNum type="arabicParenR"/>
            </a:pPr>
            <a:endParaRPr lang="en-US" sz="3800" dirty="0" smtClean="0"/>
          </a:p>
          <a:p>
            <a:pPr marL="514350" indent="-514350">
              <a:buFont typeface="Arial" pitchFamily="34" charset="0"/>
              <a:buAutoNum type="arabicParenR"/>
            </a:pPr>
            <a:r>
              <a:rPr lang="en-US" sz="3800" dirty="0"/>
              <a:t>How do we prevent those with selfish ambition from taking over the church</a:t>
            </a:r>
            <a:r>
              <a:rPr lang="en-US" sz="3800" dirty="0" smtClean="0"/>
              <a:t>?</a:t>
            </a:r>
          </a:p>
          <a:p>
            <a:pPr marL="514350" indent="-514350">
              <a:buFont typeface="Arial" pitchFamily="34" charset="0"/>
              <a:buAutoNum type="arabicParenR"/>
            </a:pPr>
            <a:endParaRPr lang="en-US" sz="3800" dirty="0"/>
          </a:p>
          <a:p>
            <a:pPr marL="514350" indent="-514350">
              <a:buFont typeface="Arial" pitchFamily="34" charset="0"/>
              <a:buAutoNum type="arabicParenR"/>
            </a:pPr>
            <a:r>
              <a:rPr lang="en-US" sz="3800" dirty="0" smtClean="0"/>
              <a:t>How </a:t>
            </a:r>
            <a:r>
              <a:rPr lang="en-US" sz="3800" dirty="0"/>
              <a:t>do Christians avoid running to one extreme to avoid another?</a:t>
            </a:r>
            <a:endParaRPr lang="en-US" sz="3800" dirty="0" smtClean="0"/>
          </a:p>
          <a:p>
            <a:pPr lvl="1"/>
            <a:endParaRPr lang="en-US" dirty="0"/>
          </a:p>
        </p:txBody>
      </p:sp>
      <p:sp>
        <p:nvSpPr>
          <p:cNvPr id="6" name="Title 1"/>
          <p:cNvSpPr>
            <a:spLocks noGrp="1"/>
          </p:cNvSpPr>
          <p:nvPr>
            <p:ph type="title"/>
          </p:nvPr>
        </p:nvSpPr>
        <p:spPr>
          <a:xfrm>
            <a:off x="0" y="0"/>
            <a:ext cx="9144000" cy="838200"/>
          </a:xfrm>
        </p:spPr>
        <p:txBody>
          <a:bodyPr>
            <a:noAutofit/>
          </a:bodyPr>
          <a:lstStyle/>
          <a:p>
            <a:r>
              <a:rPr lang="en-US" sz="4600" b="1" dirty="0" smtClean="0"/>
              <a:t>Questions </a:t>
            </a:r>
            <a:r>
              <a:rPr lang="en-US" sz="4600" b="1" dirty="0"/>
              <a:t>F</a:t>
            </a:r>
            <a:r>
              <a:rPr lang="en-US" sz="4600" b="1" dirty="0" smtClean="0"/>
              <a:t>or Discussion Next Week</a:t>
            </a:r>
            <a:endParaRPr lang="en-US" sz="4600" b="1" dirty="0"/>
          </a:p>
        </p:txBody>
      </p:sp>
    </p:spTree>
    <p:extLst>
      <p:ext uri="{BB962C8B-B14F-4D97-AF65-F5344CB8AC3E}">
        <p14:creationId xmlns:p14="http://schemas.microsoft.com/office/powerpoint/2010/main" val="1640583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200" b="1" dirty="0" smtClean="0"/>
              <a:t>Predicted By Holy Spirit</a:t>
            </a:r>
            <a:endParaRPr lang="en-US" sz="7200" b="1" dirty="0"/>
          </a:p>
        </p:txBody>
      </p:sp>
      <p:sp>
        <p:nvSpPr>
          <p:cNvPr id="3" name="Content Placeholder 2"/>
          <p:cNvSpPr>
            <a:spLocks noGrp="1"/>
          </p:cNvSpPr>
          <p:nvPr>
            <p:ph idx="1"/>
          </p:nvPr>
        </p:nvSpPr>
        <p:spPr>
          <a:xfrm>
            <a:off x="0" y="1066800"/>
            <a:ext cx="5791200" cy="5791200"/>
          </a:xfrm>
        </p:spPr>
        <p:txBody>
          <a:bodyPr>
            <a:noAutofit/>
          </a:bodyPr>
          <a:lstStyle/>
          <a:p>
            <a:r>
              <a:rPr lang="en-US" sz="2800" b="1" dirty="0" smtClean="0"/>
              <a:t>Acts 20:28-31a </a:t>
            </a:r>
            <a:r>
              <a:rPr lang="en-US" sz="2800" dirty="0" smtClean="0"/>
              <a:t>– “</a:t>
            </a:r>
            <a:r>
              <a:rPr lang="en-US" sz="2800" baseline="30000" dirty="0" smtClean="0"/>
              <a:t>28</a:t>
            </a:r>
            <a:r>
              <a:rPr lang="en-US" sz="2800" u="sng" dirty="0" smtClean="0"/>
              <a:t>Be on guard</a:t>
            </a:r>
            <a:r>
              <a:rPr lang="en-US" sz="2800" dirty="0" smtClean="0"/>
              <a:t> for yourselves and for all the flock, among which the Holy Spirit has made you overseers, to shepherd the church of God which He purchased with His own blood. </a:t>
            </a:r>
            <a:r>
              <a:rPr lang="en-US" sz="2800" baseline="30000" dirty="0" smtClean="0"/>
              <a:t>29</a:t>
            </a:r>
            <a:r>
              <a:rPr lang="en-US" sz="2800" dirty="0" smtClean="0"/>
              <a:t>I know that after my departure </a:t>
            </a:r>
            <a:r>
              <a:rPr lang="en-US" sz="2800" u="sng" dirty="0" smtClean="0"/>
              <a:t>savage wolves will come in among you</a:t>
            </a:r>
            <a:r>
              <a:rPr lang="en-US" sz="2800" dirty="0" smtClean="0"/>
              <a:t>, not sparing the flock; </a:t>
            </a:r>
            <a:r>
              <a:rPr lang="en-US" sz="2800" baseline="30000" dirty="0" smtClean="0"/>
              <a:t>30</a:t>
            </a:r>
            <a:r>
              <a:rPr lang="en-US" sz="2800" dirty="0" smtClean="0"/>
              <a:t>and </a:t>
            </a:r>
            <a:r>
              <a:rPr lang="en-US" sz="2800" u="sng" dirty="0" smtClean="0"/>
              <a:t>from among your own selves men will arise, speaking perverse things, to draw away the disciples after them</a:t>
            </a:r>
            <a:r>
              <a:rPr lang="en-US" sz="2800" dirty="0" smtClean="0"/>
              <a:t>. </a:t>
            </a:r>
            <a:r>
              <a:rPr lang="en-US" sz="2800" baseline="30000" dirty="0" smtClean="0"/>
              <a:t>31</a:t>
            </a:r>
            <a:r>
              <a:rPr lang="en-US" sz="2800" u="sng" dirty="0" smtClean="0"/>
              <a:t>Therefore be on the alert</a:t>
            </a:r>
            <a:r>
              <a:rPr lang="en-US" sz="2800" dirty="0" smtClean="0"/>
              <a:t>…”</a:t>
            </a:r>
            <a:endParaRPr lang="en-US" sz="2800" dirty="0"/>
          </a:p>
        </p:txBody>
      </p:sp>
      <p:pic>
        <p:nvPicPr>
          <p:cNvPr id="2050" name="Picture 2" descr="http://biblelessonsite.org/images/acts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35052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165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1.prweb.com/prfiles/2011/05/31/8681343/PAI-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44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marL="0" indent="0">
              <a:buNone/>
            </a:pPr>
            <a:r>
              <a:rPr lang="en-US" dirty="0" smtClean="0"/>
              <a:t>1) In what ways can our culture pollute Christianity?</a:t>
            </a:r>
          </a:p>
          <a:p>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Questions</a:t>
            </a:r>
            <a:endParaRPr lang="en-US" b="1" dirty="0"/>
          </a:p>
        </p:txBody>
      </p:sp>
      <p:pic>
        <p:nvPicPr>
          <p:cNvPr id="2050" name="Picture 2" descr="http://static.wixstatic.com/media/1deb41_526cc5b9c17f631cf32c5b20ec66fa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39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1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85000" lnSpcReduction="10000"/>
          </a:bodyPr>
          <a:lstStyle/>
          <a:p>
            <a:pPr marL="514350" indent="-514350">
              <a:buAutoNum type="arabicParenR"/>
            </a:pPr>
            <a:r>
              <a:rPr lang="en-US" dirty="0" smtClean="0"/>
              <a:t>In what ways can our culture pollute Christianity?</a:t>
            </a:r>
          </a:p>
          <a:p>
            <a:pPr lvl="1"/>
            <a:r>
              <a:rPr lang="en-US" u="sng" dirty="0" smtClean="0"/>
              <a:t>Freedom/Rights</a:t>
            </a:r>
            <a:r>
              <a:rPr lang="en-US" dirty="0" smtClean="0"/>
              <a:t> </a:t>
            </a:r>
          </a:p>
          <a:p>
            <a:pPr lvl="2"/>
            <a:r>
              <a:rPr lang="en-US" b="1" dirty="0" smtClean="0"/>
              <a:t>Phil 2:3-4</a:t>
            </a:r>
            <a:r>
              <a:rPr lang="en-US" dirty="0" smtClean="0"/>
              <a:t> – “</a:t>
            </a:r>
            <a:r>
              <a:rPr lang="en-US" baseline="30000" dirty="0" smtClean="0"/>
              <a:t>3</a:t>
            </a:r>
            <a:r>
              <a:rPr lang="en-US" dirty="0" smtClean="0"/>
              <a:t>Do nothing from selfishness </a:t>
            </a:r>
            <a:r>
              <a:rPr lang="en-US" dirty="0"/>
              <a:t>or empty conceit, but with humility of mind regard one another as more important than </a:t>
            </a:r>
            <a:r>
              <a:rPr lang="en-US" dirty="0" smtClean="0"/>
              <a:t>yourselves; </a:t>
            </a:r>
            <a:r>
              <a:rPr lang="en-US" baseline="30000" dirty="0" smtClean="0"/>
              <a:t>4</a:t>
            </a:r>
            <a:r>
              <a:rPr lang="en-US" dirty="0" smtClean="0"/>
              <a:t>do </a:t>
            </a:r>
            <a:r>
              <a:rPr lang="en-US" dirty="0"/>
              <a:t>not merely look out for your own personal interests, but also for the interests of others</a:t>
            </a:r>
            <a:r>
              <a:rPr lang="en-US" dirty="0" smtClean="0"/>
              <a:t>.”</a:t>
            </a:r>
            <a:endParaRPr lang="en-US" b="1" dirty="0" smtClean="0"/>
          </a:p>
          <a:p>
            <a:pPr lvl="1"/>
            <a:r>
              <a:rPr lang="en-US" u="sng" dirty="0" smtClean="0"/>
              <a:t>Marriage</a:t>
            </a:r>
          </a:p>
          <a:p>
            <a:pPr lvl="2"/>
            <a:r>
              <a:rPr lang="en-US" b="1" dirty="0" smtClean="0"/>
              <a:t>Matt 19:4-6</a:t>
            </a:r>
            <a:r>
              <a:rPr lang="en-US" dirty="0"/>
              <a:t> – </a:t>
            </a:r>
            <a:r>
              <a:rPr lang="en-US" dirty="0" smtClean="0"/>
              <a:t>“</a:t>
            </a:r>
            <a:r>
              <a:rPr lang="en-US" baseline="30000" dirty="0" smtClean="0"/>
              <a:t>4</a:t>
            </a:r>
            <a:r>
              <a:rPr lang="en-US" dirty="0" smtClean="0"/>
              <a:t>And </a:t>
            </a:r>
            <a:r>
              <a:rPr lang="en-US" dirty="0"/>
              <a:t>He answered and said, </a:t>
            </a:r>
            <a:r>
              <a:rPr lang="en-US" dirty="0" smtClean="0"/>
              <a:t>‘Have </a:t>
            </a:r>
            <a:r>
              <a:rPr lang="en-US" dirty="0"/>
              <a:t>you not read that He who created them from the beginning </a:t>
            </a:r>
            <a:r>
              <a:rPr lang="en-US" cap="small" dirty="0"/>
              <a:t>made them male and female</a:t>
            </a:r>
            <a:r>
              <a:rPr lang="en-US" dirty="0"/>
              <a:t>, </a:t>
            </a:r>
            <a:r>
              <a:rPr lang="en-US" baseline="30000" dirty="0" smtClean="0"/>
              <a:t>5</a:t>
            </a:r>
            <a:r>
              <a:rPr lang="en-US" dirty="0" smtClean="0"/>
              <a:t>and </a:t>
            </a:r>
            <a:r>
              <a:rPr lang="en-US" dirty="0"/>
              <a:t>said, </a:t>
            </a:r>
            <a:r>
              <a:rPr lang="en-US" dirty="0" smtClean="0"/>
              <a:t>“</a:t>
            </a:r>
            <a:r>
              <a:rPr lang="en-US" cap="small" dirty="0" smtClean="0"/>
              <a:t>For </a:t>
            </a:r>
            <a:r>
              <a:rPr lang="en-US" cap="small" dirty="0"/>
              <a:t>this reason a man shall leave his father and mother and be joined to his wife, and</a:t>
            </a:r>
            <a:r>
              <a:rPr lang="en-US" dirty="0"/>
              <a:t> </a:t>
            </a:r>
            <a:r>
              <a:rPr lang="en-US" cap="small" dirty="0"/>
              <a:t>the two shall become one </a:t>
            </a:r>
            <a:r>
              <a:rPr lang="en-US" cap="small" dirty="0" smtClean="0"/>
              <a:t>flesh</a:t>
            </a:r>
            <a:r>
              <a:rPr lang="en-US" dirty="0" smtClean="0"/>
              <a:t>”? </a:t>
            </a:r>
            <a:r>
              <a:rPr lang="en-US" baseline="30000" dirty="0" smtClean="0"/>
              <a:t>6</a:t>
            </a:r>
            <a:r>
              <a:rPr lang="en-US" dirty="0" smtClean="0"/>
              <a:t>So </a:t>
            </a:r>
            <a:r>
              <a:rPr lang="en-US" dirty="0"/>
              <a:t>they are no longer two, but one flesh. What therefore God has joined together, let no man separate</a:t>
            </a:r>
            <a:r>
              <a:rPr lang="en-US" dirty="0" smtClean="0"/>
              <a:t>.’”</a:t>
            </a:r>
            <a:endParaRPr lang="en-US" b="1" dirty="0" smtClean="0"/>
          </a:p>
          <a:p>
            <a:pPr lvl="1"/>
            <a:r>
              <a:rPr lang="en-US" u="sng" dirty="0" smtClean="0"/>
              <a:t>Honoring the “king”</a:t>
            </a:r>
            <a:endParaRPr lang="en-US" dirty="0" smtClean="0"/>
          </a:p>
          <a:p>
            <a:pPr lvl="2"/>
            <a:r>
              <a:rPr lang="en-US" b="1" dirty="0" smtClean="0"/>
              <a:t>1 Pet 2:17 </a:t>
            </a:r>
            <a:r>
              <a:rPr lang="en-US" dirty="0" smtClean="0"/>
              <a:t>– “</a:t>
            </a:r>
            <a:r>
              <a:rPr lang="en-US" dirty="0"/>
              <a:t>Honor all people, love the brotherhood, fear God, </a:t>
            </a:r>
            <a:r>
              <a:rPr lang="en-US" u="sng" dirty="0"/>
              <a:t>honor </a:t>
            </a:r>
            <a:r>
              <a:rPr lang="en-US" u="sng" dirty="0" smtClean="0"/>
              <a:t>the king</a:t>
            </a:r>
            <a:r>
              <a:rPr lang="en-US" dirty="0" smtClean="0"/>
              <a:t>.”</a:t>
            </a:r>
            <a:endParaRPr lang="en-US" b="1" dirty="0" smtClean="0"/>
          </a:p>
          <a:p>
            <a:pPr lvl="2"/>
            <a:r>
              <a:rPr lang="en-US" b="1" dirty="0" smtClean="0"/>
              <a:t>Rom 13:1</a:t>
            </a:r>
            <a:r>
              <a:rPr lang="en-US" dirty="0" smtClean="0"/>
              <a:t> </a:t>
            </a:r>
            <a:r>
              <a:rPr lang="en-US" dirty="0"/>
              <a:t>– </a:t>
            </a:r>
            <a:r>
              <a:rPr lang="en-US" dirty="0" smtClean="0"/>
              <a:t>“</a:t>
            </a:r>
            <a:r>
              <a:rPr lang="en-US" u="sng" dirty="0" smtClean="0"/>
              <a:t>Every person </a:t>
            </a:r>
            <a:r>
              <a:rPr lang="en-US" u="sng" dirty="0"/>
              <a:t>is to be in subjection to the governing authorities</a:t>
            </a:r>
            <a:r>
              <a:rPr lang="en-US" dirty="0"/>
              <a:t>. For there is no authority </a:t>
            </a:r>
            <a:r>
              <a:rPr lang="en-US" dirty="0" smtClean="0"/>
              <a:t>except from </a:t>
            </a:r>
            <a:r>
              <a:rPr lang="en-US" dirty="0"/>
              <a:t>God, and those which exist are </a:t>
            </a:r>
            <a:r>
              <a:rPr lang="en-US" u="sng" dirty="0"/>
              <a:t>established by God</a:t>
            </a:r>
            <a:r>
              <a:rPr lang="en-US" dirty="0"/>
              <a:t>.</a:t>
            </a:r>
            <a:r>
              <a:rPr lang="en-US" dirty="0" smtClean="0"/>
              <a:t>”</a:t>
            </a:r>
            <a:endParaRPr lang="en-US" b="1" dirty="0" smtClean="0"/>
          </a:p>
          <a:p>
            <a:pPr lvl="1"/>
            <a:endParaRPr lang="en-US" dirty="0" smtClean="0"/>
          </a:p>
          <a:p>
            <a:pPr lvl="1"/>
            <a:endParaRPr lang="en-US" dirty="0" smtClean="0"/>
          </a:p>
          <a:p>
            <a:pPr lvl="1"/>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226253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1066800"/>
          </a:xfrm>
        </p:spPr>
        <p:txBody>
          <a:bodyPr>
            <a:normAutofit/>
          </a:bodyPr>
          <a:lstStyle/>
          <a:p>
            <a:r>
              <a:rPr lang="en-US" dirty="0" smtClean="0"/>
              <a:t>How do we prevent those with selfish ambition from taking over the church?</a:t>
            </a:r>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
        <p:nvSpPr>
          <p:cNvPr id="2" name="AutoShape 2" descr="data:image/jpeg;base64,/9j/4AAQSkZJRgABAQAAAQABAAD/2wCEAAkGBxQTEhQUExQVFBUXGBoXGBcWGBoVGBgXGxgYGBgdFxYcHCggGB0lHBgXITEhJykrLi4uFx8zODMsNygtLisBCgoKDg0OGxAQGywkICQvLCwsLCwsLCwsLCwsLCwsLCwsLCwsLCwsLCwsLCwsLCwsLCwsLCwsLCwsLCwsLCwsLP/AABEIAPsAyAMBEQACEQEDEQH/xAAcAAABBQEBAQAAAAAAAAAAAAAAAQMEBQYHAgj/xABFEAACAQMCAwUEBwcDAgQHAAABAgMABBESIQUGMQcTQVFhIjJxgRRCcpGhscEVI0NSYpLRJIKiM8JEg7LwFhdTVGOT4f/EABsBAQADAQEBAQAAAAAAAAAAAAABAgMEBQYH/8QANxEAAgIBAwMCAwcCBQUBAAAAAAECAxEEITEFEkETURQiYTJCUnGBkaEGFTSx0eHwIzNywdIk/9oADAMBAAIRAxEAPwDrdfmx3BTOAJmmUQFO4jf3EzTI3XLFBqUSLUZTCChIUAUAUAUAUAUAUAUAUB5apWc4RV5xscq524nbfSA6TxNqG+GBIZdjny619Po9NdGvdHtdN1dcI9smVKMCMggjzFbdrWzPaT745jwXCcAkMRkVkbC62QN7YXxJHwrf0cruOCevg5quY7w3laeVA40oG93WQC3wFT8M/wByt3VqFLePHkZtuX52lePSAY/eLEBV8t6qqnHY1n1GlQUsc8CcW4BLblNWGEhwpT2gx8hUTplFd2CdP1Ci7uklj3PF5waWJC76BvgrrBYHyKg0daRNWuqstajk6jxC+WFC79B5bkk9ABXyMKnPg+Yri5y7Stj5hGHLwyxhVL5ZQBgeudq0WlbeMo3emeyTTFk40cQaY8tMCQpOCFAzud/QfOrwoWG34Kql4f0K08yz900vcoVD92AHOS2dJ+ruM1t8PHODoWjh39je+MkyLjUh79HRUeJNWQdS75x4elVWmXcjJURbi88kblm/luDraZSAAWRUxgnOAWz6UthCK4F8IQWImoFeft4OUWhIUAUewCo7kQFSApkkKZICoyApkkKkCGpUlB9z8EPgyzcvwb67aJmwckxrqL56hvFSG8vDxr7fT6iDojL3OeEWp5yY7g3BS8wg/wCmF947eyo+GxNVjDum3k+or1ar03yJ5LbjzG1UxRJHGsgKllbXIyjGdTdBnPQVrKSSwjj0lSvzZNPKLHilsJp4LhJY1gQKclgCmnBIAz1OKvJt2Ka4RlXP0oTqlBuUvPgSW7F5BcrCyrI02sqzBS0YAA3+Aqrfem17l4V/DWwnam4pePfLHLG5RO4hV0klgjdh7QC96SAFDeg1VeEl29sjCyu1901HEZFHx+KNY0ykST6jkREkaP6ySfazWN3ael05397k84+pseZYXKxOi6+7cOU8xgjbzx1r5LTSXk8rSzjmSkU/FEu7pZAqlIzjCOAGbB3HXaulShB9x00Tqpalyx8Q3DN3/c6WWPu4kyM7+8x8vCq98MNZ5K98F8udnuMpwm57q3jCovdsWOWyCQBpJA+JPyqfWjnJad9TslP6FlLwBu5lTvMyS41yEdfgB0FZO1d6ZzQ1CjNNLgn8HsHhUh5NfQDChQoHluaxvscuCl1vfLKLKufLZkFMEiVCjJkCgGr+lJbshiGo9Nv3/YZQ1JdIvvOi/FgPzNXVFr4iO5EKbmC1T3rmAf8Amr/mt46HUS4gyO9EGbnfh69byD5NmtF03VfgI74kKbtL4Yv/AIpT9kMf0rSPSdVL7uB6kSBN2u8NHSSRvhG36itV0LUvfYj1EQbjtpsR7sdw/wAFUfm1ar+n7c/bRX1SDL24wfVtJT9p1X8ga1j/AE+39qSI9Uy8nbBdGZnMURjOP3e+QoBGNfXO/XHhXs19OhGtQT4KOW+SJxTtHM+M2sS751KzFseI32x8ql6HbKZ16bXSqePBouWOLwPqIIyVwARuDkE7YJrLs7Xue/ZqYaiMezktXvIsg6QcY+oOmY8jpv7r7/1Uc0tiVppy3zuNvdxkNsM6d/ZG/v7f07shz/Saoml5Lz01klh7jfFbiNyO7XSAWyMeZGPwH41Wck+Do09NiXbJkAVnJdx057eDcTdp3DF/8Rn7Ksf0rxo9I1T2wfC98c5IMva9w0dGlb4Rkfnit/7FqGuUiHaivm7bLMbLBcN8dCj/ANVax/p+3zJEerH2Ic/bjH9Szc/alVf+01ov6f8AeZHqogSduUn1bNB8ZWb8kFbLoFX4mPWIc3bZdn3YIF/vP61ddDoXLZHqsgTdsfET07hfhHn8zW8Oj6aPK/ch2SZCm7VOJt/HC/ZRR+YrX+1aT8K/kjvl7lfP2g8Sbrdy/LSv5Crf2/TeIL+f9SfUl7lfcc1Xr+9dTn/zGH5GtoaaqHEUQ5NkGbiMz+/LI32nY/ma0UIrwiMsi1YgKAXNTkCg1ADNAGanIDNMgNVQBCaAcimKkFSQR0I2p252LwslBpxfBe2fNkyDDYk+0N/vrCWmj7HpVdWthzuWSc7Dxh+5v/5WT0vsdq64/wAJ4k51/liA+LZ/IUWjIfXHnPaVl7zLPJtq0D+kY/HrW0NPH2OC3ql0uJMpH8a3PNPNCAzQBQkUtUAAanIDVUMCaqAKASgCgCgFoABoAoDans3uksZLyYiLQuoRMDrK+JP8h36Hf4VyfG1u1VInG2TE11kBQC0AYqcAdt7Z3OERnI3OkFsD1xVW0uQNmpwSFAGakCjrUECP40AgFATeGcHnuCRBFJKVxq0KW056ZPQZwfuqs5wgsyeAWz8hcRAybSX5AH8Aax+Lo/EicFDc2rxsUkVkYdVcFWHxB3FdCaksxeSCXwzgdxcCRoInkEa6nKjOB+p9BvVJ2Qg0pPGQV5FXAYoCRY2Mk0ixxI0jscKqjJP/AL86iUowWZPCAvErB4JXhkxrRtLYORkdd6Qamk1wCNirYfIDFQB+aykQBnR1De6WUqD8CRvURalwwJ9Efu+90N3erRr0nRqxnTq6Zxvipys4zuCe/A7qGFLowyxxEgpLgrg5Gk56rvjB2z4VRWQk+1PcHXOVLg3HL06MSzIkyHO5wvtAfcRXj3xVesjgut0cq5S5Vn4hKY4QAFwXdvdQHpn1ODgehr1dRfGiPdL9iqWSu4pw57eaSGQYeNirD1HiPMHYj41pCSlFSXkg6Dyl2YJPlbm6WObGfo8elpEBAOZMnY7j2cbZ61wajXSqfyxyvcslkr7Hs6aTictkJcxxYaSUD2ghxgac7Mc48vH0rSWtUaVa1yRjc3/DuL3HDS8B4Wwt1DGN7XVKXI90yHGTkdScYrgnTDU/MrN3yixxXmPiRubmaZkERdySijAXwx8dtz4nNe1XBQgknkoVtWAUAq9aAV/GgEBoDrPYzzK5uFs1jiji0OxKqdbuAN2YnJ+FeX1Ghem7G9y0WSOd+0S9suISxJ3bRLpKq6eBUH3gQeuaz02hptoUmtyW8MvzHBx/h2vQEnXUoPUxygZxq8UbY/A+lY5no7u1v5WOTO9mXCeJS2rRLL9EtXyVfuwZSW6mPcHH9R+VdWutojNNrLISOX2vDi84hZghL6CzZIBBwdgMn4da9NyxHuwVOp8G7MeH3Vufo968so2Mi6dKtjYNFjIX552615NmvuqnicML9SyiSuyHhkNtcTwyFjfLqDrghEjUgABj72rIbPkRUdQnKcFKP2RFbjHHJ+H3PFPokkHdZkAkkCjXNKdwC+fYTYZxuS3hirVK2vT96eduPCD5LPj9lwyy4lbyzoEDx6Y1CARRlPryDxJyAMA9CT4VlTPUX0NRe5LwjN8SMMSS8Yt7dSJJgkCSDKpjOuYoOhZhgDwznfOB1RbbVDluluyrLLnznqN7GKCeJZLiQI80QYhYsHVhj1Vjt7IOR5isdNo5RtcovEVwWcti649xGM8DjuIoIlCrG6REAxo+QPd6Ng5ODWFUZLWdkn+pPgf5B4/+1rGeO60l1zHLjYFWUlWx0HQ/2mo1VPw96lX5IW6KTsXHecNvYcgEu4yTsA8IXJ8hsa16k+2+uQiQeRub4re7hsLdUNuToeY51SzEe/8AZyNIHlittXpnZB2y+17eCIsn8c4PH/8AEdsXA0yIJADvqdAwGfmoP+2sqbZfBSx+Qa3KPnCGbhV9cXUaFmnLGGY7pHr3kz5uDsAdgN9/Do00oammMG+OQ1gzvI8vEPpga01d9KCzGQHS6E5LOT1GfHzrp1MaPSxPhELOTqdnzTxKK8Ftc2feRlgv0iFJAoB21k7rp8wSCBmvJ+FonW51y39i+Wcv7VuNQ3V8zwYKooQuP4hGcnPiN8Z9K9PQ1SrpSlyUZja6yAoBVoBX8aA80Btex98cUh9Q4/41x6//ALEiY8k7twhxxEH+aFPw1CqdNlmjH1JnyTuyDi4s7fiFzIcRIIsZ6PL+80qp89xn4iqa+r1JwgvqFwSuwO7Yz3ak+8iufiHIz/zrPq6ShFkxLTkLgUTX3F9WBKJHRNt40lMhLKPuGfT1rPV3SVdft5CRmOz7hl3Y8VRJY3RcOsrYPdmMKTq19CuQDmuvVzrv07cXv4IXJb8nceS45gmlTZJEdUJ2LaQoB+eCaw1WncNGovwFyVXadwyS14mt4dOh5Y5E3Gcppz7Oc4Gnr03FbaO1WUdnnAfJP7fZ42mtlV1MirIHUHJUEoV1eWfa+6qdKi1CRMiz7MOL215Yfs64IDrkBSdJdSdStGf5l+/bNY62udNvrw/UJryZPnjkm3sNRe8aWR893CEAkz/NK+o4UeeN/CuzS6ud6+zhIq1g1nCB3nLEmdyqSY/2yHFcdny69FvunPYeZxbWj21mCpmA+kTNs7bEaI1B9hRqIz1OT0r0pUd8++fjhFcnjgfMht7C8gQkSXDRAY8IwJO8OfXKr86WUqdsZvwEUPDroxSxyDrG6uPirBh+VbSWU0QaTnPnaW9uknQdz3W0On31Gcgs3ic/KufT6SNNbjzknJqYO2mUQ6HtUeXGNeshCfMx6T6bavurlfS4d3dGWETkx/DOdbuG8a71h5G2cPurL/LgdAMDGOldk9LXOHpPgjJZ80dp13eRmLCQxnZhHnLDyLE5x6CsadBVU+7ljuMPmu7JAlQAoBVoBX8aA80Bd8m8ZWzvIbh1ZljJJVcZIKlds7eNZX1uytxTxklM6pxDtT4ZKuZLZ5WA2V44yfhqJOBXk19P1EXhT/kt3I5hzVzTJesMqsUKZ7uGMYRM+OwGpvX8q9WiiNS5y/LZVvJ55R5nksJJJIlUu8ZQFui5IOceOMdKi7TxuwpeAngThHNdzb3Rukk1StnXq3EgPUMPL8sVayiE4+m+CMlxzV2lXd7H3TaIYz7yx59r0Ykk49Kxo0NVL7o8ktmTsL2SGRZYmKOhyrDqDXTOEZrtktiD3xPiUtxIZJ5Gkc9WY/gPAD0FTGEYrEUCNNIWYsxLMSSSTkknqST1NSDzQC5oDoHLvPENvwqW0dHkkkMgAGFVVYDBLH1zsB4Vw26WU71ZnZFs7HPjXcVEoAoAoAoAoAoAoAoAoBVoBX8aA80AUAUAUAUAUAUB7YUB5xQBQEqz4fJKQIo3kJ8EVnP3AGobSBOt+V7t1V1gkKscA4xnw8eg9elUd1a+8BrjXAprUgTKBq1AaWVxlTh1JUnBBIBFWhJSWUCsNWAlAFAFAFAFAFAFAFAFAKtAK/jQHmgCgCgCgCgCgCgPWqgEzQBQGt5c44YbG6TWobXG0SMXBJKyJIyaSNwNJ3rGcE7FLfYFnHe26zm9+lA/uyFt8NryY9ARj0CBjnPpWM63Kv0u39SURee+M210T3ZOUc93oXQjq4VnZ1O4fUMZHXbyrTTUupYJZiWrpZUSoAUAUAUAUAUAUAUAUAq0Ar+NAeaAKAKAKAKAWpQCgCgFAoANAKKnCwALGjeRgTVUAKAMVIEqAKKnwCRb2UknuRu/h7KlvyFVcoraTwB/9iXP/wBvP/8Aqf8AxUd0fcF3wbka4nS4dkaAQxmT97G66xvspIG+1ZWamMHGPlkoy4ANdG3LINva9lPEJIxII411DIRnCuQRkezjauCfUaIPEmWUWyp4tyddW1uJ7iMRAyd2EbZzgZzjy8M1tTqqrnit5IcTNrW5B6Yb0Amk0AhFALpNMAl2XCJ5hmKCWQdMojOM/ECqynGLw2Sk2JxDhc0DBZoniYjIDqVJHmAaQnGf2XkgueE8i39xGssNszo26tqQAj0ywrCzWU1y7JSw/wBf9Ce1srOJ8DngmMEsZWXb2BhzvuMaSc1vCyM490XsRwXl52f3kNq9zMiwogB0uwDnJxsvgfQ71z166m2zshLL9ty3a0ZQV1p55KnRuA9ljXMCzrewBCoZsAuU2yQ+DsQPCvL1HVFRYq5R3fBeMMrJmObODwWsiJBdJdArlnUYCtnpsTtjBrv09s5JuUcFXFGztOyULbSXFxcg6UZgluBJ7QGcFvH5CvPn1WKuVfbjPknsOXmvVRU6f2W8o8Pv4mEomM0Z9vDaUCsx0YPmQPwryeo6u/TNenjDNIRyjP8APrWCMILOCWJ4XdZWkOdeDgdWJ2IPlsa7NH60l3zksMrLBZ8kc02+ba0k4fBKWZYzKx9o6m6kaD5+fhWWtpsknbGxrBMGTefuZbeCa5s04fbArlBL0YZUHUF07HfzrHQ0zlCNrsbyJMldi/Ms5drQFe6SKR1AABL5zknx3NY9Y00HBT+pMJeCps+07i1xKkULRmRzhVVFGTjPVjiul9M0lS7miO6RI4T2kXCtdRcRkdwY5IgoVfZl93fHgNxUT6dTJwnXHdboep4Zzm2mKOj/AMrK2M9cEH9K9JwUk1kodR4vxPhPEJhdS3d1azaVygGyEf8A020nHxBryO3VaePbXBSRosPyeec+DniUX0m1vfpot00mNlCSqo6tgbMT4nA6VbTX+hLtsh25/YSSfByhRXqmZ7XGoZzjO+OuPHFS3nglHZ+S7XgzyNHbwPcOkRlaSfcDSAcAHA6+QrwdfPWRxmSUW/HJpFIzP/zVfp9BstH8vd/rmutdNxv6kslXJexMtbKx4uji2h+hXqqXWMEGOXHUD1/zSVl+kebHmPuSkmP9kXGZooL9dZEUELSBMAYkbIyc759npVOo0xlZW1y2IbI53xzj1xdsHuZWlYDALYGB1wMDzr1K6o1x+RYM2bnskvpZRe24lkGbVu6UMw0sDkaN/Z6+Feb1GMIdk8cMvFmBbi8xmFwZHMwKsJCctlehz8hXp9kYx7Y8FHyd4urhLqK14fctk3Vp3iyNuROMEHPnuT8q+YhW67pXw4Ut/wAjeT8HBL+zeGR4pBpdGKMPIjY/EeOa+mhNSSlHgxawdu5Ruk4fBwy0bAe8LyS58mX2c77ZJUD4GvndXB6iVtv4MYNIvCwca5j4Yba6ngO3dyMo+znKn5rg/Ovf09ishGXujNrB1LgvMP7P4Zwtz7jzyd6POM69W3jgkH5V41tXxGotguUtjRywYftL5cFleMqD9zL+9iPhpPgPgc/IivT0Oo9apZ5WxSaxuaay4h+y+D27L/1rucTY6ExRsrYPoQFH++uSUFqdTNNbRWP1Lp9qKjtksFS/MybpcokwPgdsH9K26ZPNDg+Y7FJoyvK0ui8tW8poz/zFdV8c1S/JkLkvO1qLTxW69WU/8Frn6Z/hoky5JPY1chOKRA/XV0+9c/oar1Wvv0zx4EeTQW3PFla3ndrwyGHu5u7abXllw2lmA0bEbnrWM9HdbT/3Hui3ckzCc43EUl9cyQtrjeQsrYxnO52+Oa9HSxddSjLwUk1ybPsz+izWl0l1aRyJbIZTL/EOonCg+GAD41w9Q767I9k8d37FoYfJi+bBZd4psRKsZXLLL1V87hT5Yx4mu2hXKOLsZ8Y9iJY8Gm7Flf8AaSaM6Aj955aMfW8OuMfOuXqjiqG5c+CYcmFvNPeyaPc1tpx/LqOPwxXeUGGO9TkHQ+xR/wDVXI87WT9K8nq+XCH/AJGlZzw167KGu7Ky/wC1LTRnOo5x/LpbP6Vx9Q/w8m/0/MtFbmt4AF7zmFI9wUcjHo8mcfM1x2uaVDfuPDOSeFeztgobnsYn0cUiH8yuvx2z+leb1Vf/AJm1ymTF7mS41ad1PNH00SOn9rEV3VzUoJ/QNbnQe1i9a3vbIRnEltbxY9GBzv6HG9eb02KsonlbSZeWzLnj/LScVubG9hH7m4H+ox9QpudXqQCufSsKNRLSVToe7XAazuYXnvmY3PEGniOEiZVgx0CxnKkfEjNehpdN6dCg/PJXJddrViZZ7e6hRmFzbrIQgLYK4DHYeGpax6fLti4T4i8EyWdzz2ijuuH8Jg8RE8h/3aAMj76roWp322/XAntsXHArdeN8PitnYLcWjqATsWgPssfuH3qKxs7tHc7FvGX8MttJbmR7S+Orc3jLFjuIB3EQHTSuxI+J/IV36Gh1V5fL3ZSTRb8xf6rgdlcfXtpGt2P9B2X8Qv31y6f/AKWsnD8W5L3RC5L5HedYbr6RBEgkBxI+lvYff8q01esjU3X2t59gkaDtL5XF1cXF5Fd2rIFzoWQF8Iu+w6k1z6HU+nBVuLEkUnZXwMmeO9aaGKKCXDCRwjH2N8Z9Gro6hc4wdfa237ERLnjHLPCJZ5pn4soMkjuVVVOCzFiM5361zw1OthBRVfBdqJN5F4LwmO9i7m8e4lOQsbxjS2VOc7eQrLVXayVbUq0l9Pz/ADCjEy/LvMEVld38M8bPbzs8UgXZl0yOAR95r0LqJXVwmnvEqnhkluEcAHt/TbvHXRpGr4Z0VgrNe9nGH8//AETiI3xfnaCKB7XhcJgjkGJJn3lcfHwrWrRTssU73n6eCspexz4Gu4qeiN6II7N2UcmTwTJc6onhlhYHQ2ShYAgMK8PqmqqlDsfKZpCLyYSHs44k7aRauP6mKqPjua9KWvojHLkQ4M1FnbRcCikkeRJeISLojRN1hB6lj5/ngVyub1soqH2FyFsZDkfmT6Fdd66mSN1aOZfFkb3iPM13amjvj2rlcFYmifs+tJiXtOJWwhO4WYhXT0IzviuT46dfyzrf5lu3JpORuF2NpcItrIL+8b3mUhY4owyh2X1APTJJ9K49dO62pufyR/zLRSTInM0lnw+8meeKC9FzKXKqw723K4OD4e0WJ8Ola0St1NSUH24XPhiWMmd7S7y0uyL2C4dpXIR4HUAoAOoPgOvn8a6tBXfRD0bI8FZFBwfm27tYZYIZNMcudQIBwSMHSeq5FdNmmrskpyWWVzgquHWTTSxxJjW7BVycDJ2GT4Ctpz7Fn2GTucWmys7SOfiENrcW4dT3emYujY9jSdwMhSdvCvnY4stlKEHKLefojR7I57zFz0l9bFbq1Q3SgCOeM6QBnJ1LnPj03Hwr06NFKiWa5/K+Uyk3kxEFy6HKMynplSVOPiK7nFPlFTytXWc7EHWOH8c4RZWb2xea+WRlkZNIVdQA2zsB0GeteHbptXdcrX8uNjVSikcw4rMjzSPHGIkZiVTOdIPgD44r24dygu7d+5mRKMZEoANQicjtrdPG6ujFHU5DKcEH0IqHFNYYyJNOzszsSzMSzE9SSckn51PbthEM8Zpv5AZoNjyvWoB6brQEmw4jLCSYZXjPmjMmfjgjNQ4qSxJZGcFlcc23sg0vdTkfbI+/GM1lHTVQeVBE9zKNjvW7+hAgqALihOB62uXjOUZkPmrFTjyyKDA0anIwGKEZQUJ2DFMAQigPQHpVScP2PawMeit9xqXNe5PZL2f7DycOlPSN/wC01WVkfc1jpbpLKix9OBXB6Qt+A/Oq+rD3NVoL391/wPx8s3J/h4+JH+ar68Pcuum6j8I+nKU566R86h6iCNYdJvb3WCQnJsp6ug++q/FRNV0W5+R1eS28ZV+QJp8Wi66JPzIej5JHjKfko/zVHqjWPQ0uZD68mRfzuf7R+lV+LkaR6JX7sfj5Rtx11n4t/jFVerkaro9K5Hl5Yth9Qn/cf81R6qRrHpmnXgfTgNuP4S/Oq+rb7mv9v0/iJz/9kTnpFJ/aa9L1Ye58n8Hf+Edj5euT/Cb54H5mq+vBeSy0N7+6Px8rXJ+oB/uH6VR6upcsuun3+xKi5Ium+qPxP6VR66r3NF06flomw9nV0T7p+SOf0rKXUqUP7c/vSWCwh7Lbo+D/ANmP/URWb6pSvJb4ClffRNi7I5z11/8AEfrVP7xWuCVpNOuZE2LsdfxLf3KP+2sn1qOSfQ0q8snwdjw8SPm5P5CsH1rHgY034WToex6IdWX/AJH9ayl1pvwy3dpl9zP5k237JrderL8k/wAms5dXk/cn16V9mtFhD2aWo8T8gg/7awl1WwfF44gibHyFajwY/MD8hWb6nYPjJ+EkSE5QtR9Qn4sao+oWtrcrLWW7LJgOLhRNIEAVQxAHw2r26JTcctn0NCcq05si1vmRvhLyONauMZRxkZGVIyB1I26Dzqe2RVWQaypDtvw+V2CpG5O+2k+GM9fiPvFO2TKzvrgsykhIuHysWCox0nDbe6dzg+XQ/dRQb8EPU1xSblzwPDgs+ATGygqXGrbKjGcf3L99W9NlXraOO7I/dcvTxozsq4XOcMCcA4Jx1wDtmplTJLLM69fTOahF7v6EiHlWVkjcMmJN/H2QVLAnbB2U9OlSqHjOTN9ThGcotPb/AFwepeVZFAZnQKUZ8jJxpUNjcb5yBkbb1Loa8kQ6nGbxFPlL93gi8U4N3MMUhckygNp0EAAjPvZ3P+arKvtSb8mtGslbZKvtXy7FTWPajuXJ1ZOXbYfwU+6vm/i7Pc+R+Jt/EPpwmAdIo/7RVJX2NclXda+WPdzGgzpRR54A/Gs1KcnjJXMpMcMoGAWAPgMj8KqlJ8lUmz3moy2QeJpQqlmOABkk+AqYxcn2olLLwuTzDOG8CNgdxjY5x+VS4YeA4NM8yXagOT0Tdtj5Z289qlUyyl7k+nLK+p6iuVbGGGSM48cbHp8x99RKuUQ4yR5kvY16uvXGxzv5YHwqY1TlwiVCcuEOQyh1DKcgjIPmKrKLi8Mhpp4Y5VSBKECGrQ3kh7HGHbJJ8zn76+rqWII+wrjiCRpOWeJRRW9wHZdZ91SM6vYYDw3GrG2a7KZRjF55PM19Fll0HFbeSzu+Z7dj7zldDJupLEtoTVk9Mpq2GNx61o74HJDpt6W6XPv+YXHOcLOCY2YYbIHsnVrUrn00ov3VHxEV4EekWtYyvBneH8aMa3O2Wn09PdHtMWz49GIHxNYxt7c58nqW6NWOtN7Rzkt7nnBTIGWFmTDEq74JZmRs5UHYd2oA+NafEfQ4YdJl24c8PPj/AJ9StueYWkgMJj3JLalO5dnLNkY6HIGn+kVn63cmmjqr0Cqv9RS48NDz8wXARYe6A0oy+4+rBTQWwTthc9MCpVs8YwU+BolJ2Kb3a8r3/IkS8VvZDGywgAJpGE1BlfB31Ejfuxjw29as52S3wUWm0kMqUuX7+z/3KG/4nJMIw5B7tdKkAA4wBuR12ArGc3JJPwd9GlrpcnDyQ6odKZ2qvjz4so75Z1kaSJSdSsmnbbG6HBPmT99dsPSce2ex1wdTj2y285Pd1bzTW00bDDtkLnA22I6fMfKo/wClXYnF7Fc1wti08oYvrCd21eySNWMkY3KMoxjboa1jfSljJpC6qKwSJeFSEn959bON9/3gcZHhgDHzrJaivPBnG6C8DycMJjkjkcur5x5gEdM+O9Ud6TUooo7kpKcVwNzcIL+9KSfZHTbYEdM9SDufSrrUdv3eS8b+3iI3+wdsd4cYA93yQpvv5HPpip+L3zgfE/QmWPDFj3BJPiduukLkHGRkAbZxWU9RJvYyna5HhODRD+Y4xjfphiw6ep8alamaWxb15YJtrbrGoRdlXYA77VhKTk8szlJyeWO1UgKMg8mprliSHlHHLyHRI6/ysR9xr6qmWYI+wpn3VplvynwVbl37w4RAPHBLtnQB59Dt6V101dzycXUdW9PFKHLL/h3BbXRBlQ8jaFYE/WMbSnbPiMD5VvGuO2x5tusv7p7tRWcfvgrYUtkvCGVO6EWXXUCqyBQxVGPX2hjFUSirMYOmUtRPSp5fdn+CdBd2qLA7dyNTo/s4Lo2WaTWBuFB0KB6VdSglvg53VqpznBdzwsfoe4eNwJHIneKxChE9nCuVjJYttnSzE7eYFPUjwivwmolKMnF/X6ELgXFoIrNVdxr1nIAy2NaHI266QcHO1VqnGNe7OjVaa6zVNwW2P0Jjc02/eNIQ5LLoAOcoray+/wBbJ07eANW9eBjHp2o7VHZb5/PghpzgqIUSNhlNO5G2I1RD8iGPzqj1Kawbf2qUpZcls/8A2zM3AiwO77zP9enp/t8a55Y8HrQ9TiWCPVTc7VXx58WUsnGSjyqULYLaNPiAitg+ZOT91dnw8ZRUsnQtOpRi0xZuNMv8JmGSMqc9CNxtuMHPyNPhY+ZEx00XzIev76RGCqgYlGbGc+0CowPPqT64qK6oS5ZSqqEvtPyOG6kEZbRk69PQ7pqA1aevTfHpVY1xc4pvlfyR2R7ks+P59iDYT3AUJpwQDhnDHJ1MPlj2Tv4VrOFOd3t9DWyFPdnP7HvVddSu+EGBpIzrOv8A44NQvQ2x9f8AJE4o8P3/AMtguxcYbBxgNggA5I0930339rPx8KQVOUueCsFSmvPH+5bwqQACcnx+P+K5Zbs5nye81QjItCQqG0uQRrXiEchdUdWZDpdQfaU+TL1FdEtNbFZcdivchubisKxGZpUEQ6uSNI3x1+O1PQt7lFReQ2jE88cMKyCZN1fqRuNXh8civY0UvlcXyme70y+LXbncyy3uhggcqx3C5KnI6EY8f816cVLB6d0qvvYDAqmUa5bFqSMhQZCgCgCgCgCgChZHaq+PPiskHv07xwqamTBYgAYLdNz1OBXR2y7FlmqhLsTk8ZHP2hHnGsZH5507ee+21V9Kzkr6UudyJbcXBVHcBFkwE33zvkN4DoPvrSzTfN2xzlcms9O1Jwjvjkea8YyvGukFFViWzg6s4xuMAY3PrVPSXp95T012Kb8kePji+0HU5ViNuhAfRn78H51tLSPbHDNXpntjj/bJ6TjqEE6W2AY9NgWKjx8xVHpnnGUQ9M08ZXOBv9pMLhkIyp7sAZ90t3mTsN+g++ruiLrynuh6SdeVyj3d8RfW8XdN0IDgnGCpIOcZzsR8qrXTDCnkmumDSm5foQ2uZyF9lhjuiPZbxQ6g3ng9c+lbxjVvl+5pGFXl+/8AmXljIzRozDSxUEjGMHx2NcE0k9jkmknhDxquE+ShxHtkiltL6G8t3aIypgshI9tCOvgcgjY+VfW9GujqKO2a3Rhat8nNTxibuPo5du6L97oJ2LkYz6/Dz3r2lCCn3YMcskHme5MEcBlYxRNqRT4HwGfIeXrWbor7nPHJpXdOt5RBub93cyMx1Hx6Y+HlWiqilgtLUWSllssv/iufSFyBj6wG5+NZfDxO9dWuRMsObGM2qQewRjA3x8KpPTJrY1p6vbGTbLXh3NEb94ZCEAI0jxI3/wAVhLTNHoafqsJ7T2Ze28wdQwBAO4zscVzvZ4PUrl3xUvccqC+AoQFAFCcBUZJO1V8gfFFRfwQa31uULBe8AOAVBIUscez4jORXXXKbisJYOiEp9qSWfYlfsuI76fHIwTsdWo48t96o9RatinrT4bHEsowoTSNI3AO/jn86o7ZtuW+WQ7JuTlndni+7sZdgCwB8skZGfHcfhVoKb+UQU38qPCpbgsf3fjkkjxOTnfzH4VL9bglu3GNz08iLIsYUZdSQQBghcZH4imJuDlngdsnByzwJFxOPA1MqklgBnybT8t6iVEuEHTLhDkF6HYBd1Kag46HfGKiVbhHf3KyrcVl+5KxWWSmBagCVIMJ2zcM77hsjY9qFlkB8hkhvwNet0TUY1DS4ZlYtiLzFybwiRhAtvK1yEBZbL3kyOsuf3aZ6+1jNfZHOZKTsZeZXa1ldSp0mK7iMTZwDs4yrDf3ht18qAzN52X8UjfT9EZ/6kKsp+edvnU5A7b9k3FW622j7UiD8mNQCyg7FeJHr3CDzMmdvktAU3IfKUt6zSImqOIjV4BmO4AJG/TJ9CK49bqoUI69Gq/UUpnQn5euB/Bf5YYfga8mWtqbzk+rWu064ZAmgdDhlKnyYYNbd2XsdVU42LKPUdu7DKo7fZUt+Q2qjvinhmcr6ovDY6nDZj0hk/sb/ABUfFVLyR8VQvJKh5duW6RMPtYH5ms3rK0ZS11C8lvZckSH/AKrqnou5+/pXLPqUFwcVnV4r7KN+a8Q8RlVxDhru7kMoDxd2c5JG+ScePXpXXXdGMFF+Hk3ruUYqL8PIicKcbCQ7EYyT7o0+yV6eB39al6iD3wS74vfH/Pc8X/B8pKV9pnXCg52OMbNnp08KV6hZinwTVqMSjngDwEMDqY+0rqwAA98g7ZzjGPxo9U0+CPiWuESW4RGfPOvX4HfTp6EYOQT99VWpnnKKLUT8fkOzWAZ0fUylFZRp04w2M5yD5Cs4WOMWsZyVU2otY5PMPDI1OQCD7W+Tk6jk5+e9S9RNku6T5HLWwSM5QaeuwJxucnbp1qs7pz+0VlZKXJKrIqFAFHwQzA8+XEs63VukjRrHCi6UQO089wWWOIA+GEOcY94Hwr6ro2jrjWrMbnPa2aDhPLFw667u5ZHbBeO0Ahj1YAzI+C8j7D2tQHpXvmRG4lNLZSqsF79IcjP0K5dDI6+P0dxhw/XAbUDjHjQF3NzZbrbR3OpysuBHGqlpXc/UWMe0XGDkeGPCgKa/4Zd3jCSW1jQBcCKW6lOR19tIh3Ybw+t8aApri/8AoHeNIJLL905MLObi2nOg6fo8hPsSA49n2cgnY9ab+AT+y60gisI44WVyN5SuR+9IDHIO/QjHpivjutym7fmOmEVg0HFOJJAups530qPeY+QHjXm11Oc8G0K+6WEYa34LPeStJIDGrHckEEDyVTv8zXsO/wBCLTPblqq9LDsjyb3h1gkKBEGAP/eT5mvHtvlOWzPGsslZLuySgKycpeWZ7hVd2R25DNX3fgbi1UsFAFAFAFAFAFAFAFAFAFAJUPgkxVrg8ZCONg5lX7QtgiH7jL+NfddMedPE5LOTpJr0DM5rzB2W/SOKLffSCiho3KactqQgjS2dgcCgJnJ3DVPEeIS51LBMY4F8I2mVZrhh6sxX+0+dAdAzQFHzrwhbqynicD3Cyk4Ol1BZGGfIigM9ypd9/PcTAAd5DaEgdNfdMzAeWAyivm+vv54I3q4NPXzK4NhakkKAKAKAKAKAKAKAKAKAKAKAKAKAKAKASo+gMdzVw5heQTRsEeQaEkIyqXEeWh1j+V1aVD6EYr6roeoUq+zyc9kfJeWXPdsp7q8YWdwoGuKY6R9qOQ+y6HwOfyNfQGIl9zikvsWH+qlOwdQTBH4apZvdAGc4BycbUBmeI8Mm4bHMsUx/1cWDcPsEvhn2nPSNZQ2kE7Aoo2zQE3se4dxGCKYcQLnLL3QkcSONjrOoE7H2cb0Bc8+8wpFBJCjqJ3RvXuo8EPLIPqqozucZOAKcjJF5JsO7t9RUoZSHCnYqgVUiDDwPdoufUmvi+saj1b1jwdNccI0FeXjGxoLUEhQBQBQBQBQBQBQBQBQBQBQBQBQBQBQCUBD4vwxLiJonyA3iNmVhurKfBlOCD6V1abUuiamirjsZi44U1vcW1zPIs8jzrDI5QKO6dDGihc49/SSfNj6Y+m0XU1qbe36GEo4NRztYd7w66iUYJhfTjbDAagR8wK9hGRC5MT6VHLdzKcXenTG+CBAowg09PaJZj9r0FSDOcx8D0ym24bJNAywtNIsczd2uxWCMRsSE1tqPs42T1rl1OqjQk5eSYrJ64Pw6O4KLFA8NsoSScyqyy3M4wQjl/adEO7E7E6R0BFcXUtfCqHbBrLLwr33NzXx3e3nPJ0oWqrZEhUgKAKAKAKAKAKAKAKAKAKAKAKAKAKAKAKASgKXnS3Z7KfQMyIvep9uMiRfxWu/pU3HUQKTWxLm5siE9rDg6bmMyB22QZGUTUdmdxnC/0mvuI8HH5LCTjNtGsw72PFugaVVI/dpgkZA6ZCnAqxJQ8p2z929xKCs1y3fOp+opGI4/9iYHxJ86+N6xqPVtUVwjoqiXoFeVNuUss2CqgWgCgCgCgCgCgCgCgCgCgCgCgCgCgCgCgCgCgCi3B5dQQQdwdj8PGprn25f1IfBTcm2iTcOW2nRZVhZ7dlcBge6dkUkeqgH51+iVWd8FL3OKS3InGuHQ95Dw63iSOIn6RcKgAHdow0K2OvePjr1VGHjXL1DUKmruLxi2aWvhM53Z1i1O4CoAUAUAUAUAUAUAUAUAUAUAUAUAUAUAUAUAUAlSgNXFykalnZUUdWYhQPiTtVqabJvEYlZSRi+J9rHDojgSNMf/AMakj+44FexR0S+VeHsZu1YPXZjzhBcycSdA0cask57zGwKaJCADsP3QPxavptPTOmpQnyjBvJ75D5gtrpp5hMjXE76mjzh0iT2YkCncgDJ2zu5rwutQvm0orY1raRtK+a7t8NG4tWezwSFQAoAoAoAoAoAoAoAoAoAoAoAoAoAoAoAoAoCs5h43FZwPPMcKvQeLN4Kvqa69LpJ6ixRjx5KSlhHzZzhzpccQcmU6Yx7sS50r8f5j6mvttNpK9OsQX7nK5NmaL105ZBP4ZxqWBJ0jICzx93J6pkHby6UbyCHHcMpDKSrA5BU4IPmCOlQ8NYaB27st7STMwtbxh3nSKU7a/wCl/DV5Hx6V851XpSa9Spbm8bG2dZBr5tpr7XJsmLVSQoAoAoAoAoAoAoAoAoAoAoAoAoAoAoAoAoDjHb/M3eWiZOjTI2nw1ZUZ+OCa+r/ptLE2c9vJyDFe8nvgwE0ChIaBQAUGKA8BjnOd+vzq3gH1pypMz2duzEsxiQknqTpHWvz7XrGpkkdcOC2rlLhQBQBQBQBQBQH/2Q==">
            <a:hlinkClick r:id="rId3"/>
          </p:cNvPr>
          <p:cNvSpPr>
            <a:spLocks noChangeAspect="1" noChangeArrowheads="1"/>
          </p:cNvSpPr>
          <p:nvPr/>
        </p:nvSpPr>
        <p:spPr bwMode="auto">
          <a:xfrm>
            <a:off x="53975" y="-1431925"/>
            <a:ext cx="2381250" cy="2990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QUExQVFBUXGBoXGBcWGBoVGBgXGxgYGBgdFxYcHCggGB0lHBgXITEhJykrLi4uFx8zODMsNygtLisBCgoKDg0OGxAQGywkICQvLCwsLCwsLCwsLCwsLCwsLCwsLCwsLCwsLCwsLCwsLCwsLCwsLCwsLCwsLCwsLCwsLP/AABEIAPsAyAMBEQACEQEDEQH/xAAcAAABBQEBAQAAAAAAAAAAAAAAAQMEBQYHAgj/xABFEAACAQMCAwUEBwcDAgQHAAABAgMABBESIQUGMQcTQVFhIjJxgRRCcpGhscEVI0NSYpLRJIKiM8JEg7LwFhdTVGOT4f/EABsBAQADAQEBAQAAAAAAAAAAAAABAgMEBQYH/8QANxEAAgIBAwMCAwcCBQUBAAAAAAECAxEEITEFEkETURQiYTJCUnGBkaEGFTSx0eHwIzNywdIk/9oADAMBAAIRAxEAPwDrdfmx3BTOAJmmUQFO4jf3EzTI3XLFBqUSLUZTCChIUAUAUAUAUAUAUAUAUB5apWc4RV5xscq524nbfSA6TxNqG+GBIZdjny619Po9NdGvdHtdN1dcI9smVKMCMggjzFbdrWzPaT745jwXCcAkMRkVkbC62QN7YXxJHwrf0cruOCevg5quY7w3laeVA40oG93WQC3wFT8M/wByt3VqFLePHkZtuX52lePSAY/eLEBV8t6qqnHY1n1GlQUsc8CcW4BLblNWGEhwpT2gx8hUTplFd2CdP1Ci7uklj3PF5waWJC76BvgrrBYHyKg0daRNWuqstajk6jxC+WFC79B5bkk9ABXyMKnPg+Yri5y7Stj5hGHLwyxhVL5ZQBgeudq0WlbeMo3emeyTTFk40cQaY8tMCQpOCFAzud/QfOrwoWG34Kql4f0K08yz900vcoVD92AHOS2dJ+ruM1t8PHODoWjh39je+MkyLjUh79HRUeJNWQdS75x4elVWmXcjJURbi88kblm/luDraZSAAWRUxgnOAWz6UthCK4F8IQWImoFeft4OUWhIUAUewCo7kQFSApkkKZICoyApkkKkCGpUlB9z8EPgyzcvwb67aJmwckxrqL56hvFSG8vDxr7fT6iDojL3OeEWp5yY7g3BS8wg/wCmF947eyo+GxNVjDum3k+or1ar03yJ5LbjzG1UxRJHGsgKllbXIyjGdTdBnPQVrKSSwjj0lSvzZNPKLHilsJp4LhJY1gQKclgCmnBIAz1OKvJt2Ka4RlXP0oTqlBuUvPgSW7F5BcrCyrI02sqzBS0YAA3+Aqrfem17l4V/DWwnam4pePfLHLG5RO4hV0klgjdh7QC96SAFDeg1VeEl29sjCyu1901HEZFHx+KNY0ykST6jkREkaP6ySfazWN3ael05397k84+pseZYXKxOi6+7cOU8xgjbzx1r5LTSXk8rSzjmSkU/FEu7pZAqlIzjCOAGbB3HXaulShB9x00Tqpalyx8Q3DN3/c6WWPu4kyM7+8x8vCq98MNZ5K98F8udnuMpwm57q3jCovdsWOWyCQBpJA+JPyqfWjnJad9TslP6FlLwBu5lTvMyS41yEdfgB0FZO1d6ZzQ1CjNNLgn8HsHhUh5NfQDChQoHluaxvscuCl1vfLKLKufLZkFMEiVCjJkCgGr+lJbshiGo9Nv3/YZQ1JdIvvOi/FgPzNXVFr4iO5EKbmC1T3rmAf8Amr/mt46HUS4gyO9EGbnfh69byD5NmtF03VfgI74kKbtL4Yv/AIpT9kMf0rSPSdVL7uB6kSBN2u8NHSSRvhG36itV0LUvfYj1EQbjtpsR7sdw/wAFUfm1ar+n7c/bRX1SDL24wfVtJT9p1X8ga1j/AE+39qSI9Uy8nbBdGZnMURjOP3e+QoBGNfXO/XHhXs19OhGtQT4KOW+SJxTtHM+M2sS751KzFseI32x8ql6HbKZ16bXSqePBouWOLwPqIIyVwARuDkE7YJrLs7Xue/ZqYaiMezktXvIsg6QcY+oOmY8jpv7r7/1Uc0tiVppy3zuNvdxkNsM6d/ZG/v7f07shz/Saoml5Lz01klh7jfFbiNyO7XSAWyMeZGPwH41Wck+Do09NiXbJkAVnJdx057eDcTdp3DF/8Rn7Ksf0rxo9I1T2wfC98c5IMva9w0dGlb4Rkfnit/7FqGuUiHaivm7bLMbLBcN8dCj/ANVax/p+3zJEerH2Ic/bjH9Szc/alVf+01ov6f8AeZHqogSduUn1bNB8ZWb8kFbLoFX4mPWIc3bZdn3YIF/vP61ddDoXLZHqsgTdsfET07hfhHn8zW8Oj6aPK/ch2SZCm7VOJt/HC/ZRR+YrX+1aT8K/kjvl7lfP2g8Sbrdy/LSv5Crf2/TeIL+f9SfUl7lfcc1Xr+9dTn/zGH5GtoaaqHEUQ5NkGbiMz+/LI32nY/ma0UIrwiMsi1YgKAXNTkCg1ADNAGanIDNMgNVQBCaAcimKkFSQR0I2p252LwslBpxfBe2fNkyDDYk+0N/vrCWmj7HpVdWthzuWSc7Dxh+5v/5WT0vsdq64/wAJ4k51/liA+LZ/IUWjIfXHnPaVl7zLPJtq0D+kY/HrW0NPH2OC3ql0uJMpH8a3PNPNCAzQBQkUtUAAanIDVUMCaqAKASgCgCgFoABoAoDans3uksZLyYiLQuoRMDrK+JP8h36Hf4VyfG1u1VInG2TE11kBQC0AYqcAdt7Z3OERnI3OkFsD1xVW0uQNmpwSFAGakCjrUECP40AgFATeGcHnuCRBFJKVxq0KW056ZPQZwfuqs5wgsyeAWz8hcRAybSX5AH8Aax+Lo/EicFDc2rxsUkVkYdVcFWHxB3FdCaksxeSCXwzgdxcCRoInkEa6nKjOB+p9BvVJ2Qg0pPGQV5FXAYoCRY2Mk0ixxI0jscKqjJP/AL86iUowWZPCAvErB4JXhkxrRtLYORkdd6Qamk1wCNirYfIDFQB+aykQBnR1De6WUqD8CRvURalwwJ9Efu+90N3erRr0nRqxnTq6Zxvipys4zuCe/A7qGFLowyxxEgpLgrg5Gk56rvjB2z4VRWQk+1PcHXOVLg3HL06MSzIkyHO5wvtAfcRXj3xVesjgut0cq5S5Vn4hKY4QAFwXdvdQHpn1ODgehr1dRfGiPdL9iqWSu4pw57eaSGQYeNirD1HiPMHYj41pCSlFSXkg6Dyl2YJPlbm6WObGfo8elpEBAOZMnY7j2cbZ61wajXSqfyxyvcslkr7Hs6aTictkJcxxYaSUD2ghxgac7Mc48vH0rSWtUaVa1yRjc3/DuL3HDS8B4Wwt1DGN7XVKXI90yHGTkdScYrgnTDU/MrN3yixxXmPiRubmaZkERdySijAXwx8dtz4nNe1XBQgknkoVtWAUAq9aAV/GgEBoDrPYzzK5uFs1jiji0OxKqdbuAN2YnJ+FeX1Ghem7G9y0WSOd+0S9suISxJ3bRLpKq6eBUH3gQeuaz02hptoUmtyW8MvzHBx/h2vQEnXUoPUxygZxq8UbY/A+lY5no7u1v5WOTO9mXCeJS2rRLL9EtXyVfuwZSW6mPcHH9R+VdWutojNNrLISOX2vDi84hZghL6CzZIBBwdgMn4da9NyxHuwVOp8G7MeH3Vufo968so2Mi6dKtjYNFjIX552615NmvuqnicML9SyiSuyHhkNtcTwyFjfLqDrghEjUgABj72rIbPkRUdQnKcFKP2RFbjHHJ+H3PFPokkHdZkAkkCjXNKdwC+fYTYZxuS3hirVK2vT96eduPCD5LPj9lwyy4lbyzoEDx6Y1CARRlPryDxJyAMA9CT4VlTPUX0NRe5LwjN8SMMSS8Yt7dSJJgkCSDKpjOuYoOhZhgDwznfOB1RbbVDluluyrLLnznqN7GKCeJZLiQI80QYhYsHVhj1Vjt7IOR5isdNo5RtcovEVwWcti649xGM8DjuIoIlCrG6REAxo+QPd6Ng5ODWFUZLWdkn+pPgf5B4/+1rGeO60l1zHLjYFWUlWx0HQ/2mo1VPw96lX5IW6KTsXHecNvYcgEu4yTsA8IXJ8hsa16k+2+uQiQeRub4re7hsLdUNuToeY51SzEe/8AZyNIHlittXpnZB2y+17eCIsn8c4PH/8AEdsXA0yIJADvqdAwGfmoP+2sqbZfBSx+Qa3KPnCGbhV9cXUaFmnLGGY7pHr3kz5uDsAdgN9/Do00oammMG+OQ1gzvI8vEPpga01d9KCzGQHS6E5LOT1GfHzrp1MaPSxPhELOTqdnzTxKK8Ftc2feRlgv0iFJAoB21k7rp8wSCBmvJ+FonW51y39i+Wcv7VuNQ3V8zwYKooQuP4hGcnPiN8Z9K9PQ1SrpSlyUZja6yAoBVoBX8aA80Btex98cUh9Q4/41x6//ALEiY8k7twhxxEH+aFPw1CqdNlmjH1JnyTuyDi4s7fiFzIcRIIsZ6PL+80qp89xn4iqa+r1JwgvqFwSuwO7Yz3ak+8iufiHIz/zrPq6ShFkxLTkLgUTX3F9WBKJHRNt40lMhLKPuGfT1rPV3SVdft5CRmOz7hl3Y8VRJY3RcOsrYPdmMKTq19CuQDmuvVzrv07cXv4IXJb8nceS45gmlTZJEdUJ2LaQoB+eCaw1WncNGovwFyVXadwyS14mt4dOh5Y5E3Gcppz7Oc4Gnr03FbaO1WUdnnAfJP7fZ42mtlV1MirIHUHJUEoV1eWfa+6qdKi1CRMiz7MOL215Yfs64IDrkBSdJdSdStGf5l+/bNY62udNvrw/UJryZPnjkm3sNRe8aWR893CEAkz/NK+o4UeeN/CuzS6ud6+zhIq1g1nCB3nLEmdyqSY/2yHFcdny69FvunPYeZxbWj21mCpmA+kTNs7bEaI1B9hRqIz1OT0r0pUd8++fjhFcnjgfMht7C8gQkSXDRAY8IwJO8OfXKr86WUqdsZvwEUPDroxSxyDrG6uPirBh+VbSWU0QaTnPnaW9uknQdz3W0On31Gcgs3ic/KufT6SNNbjzknJqYO2mUQ6HtUeXGNeshCfMx6T6bavurlfS4d3dGWETkx/DOdbuG8a71h5G2cPurL/LgdAMDGOldk9LXOHpPgjJZ80dp13eRmLCQxnZhHnLDyLE5x6CsadBVU+7ljuMPmu7JAlQAoBVoBX8aA80Bd8m8ZWzvIbh1ZljJJVcZIKlds7eNZX1uytxTxklM6pxDtT4ZKuZLZ5WA2V44yfhqJOBXk19P1EXhT/kt3I5hzVzTJesMqsUKZ7uGMYRM+OwGpvX8q9WiiNS5y/LZVvJ55R5nksJJJIlUu8ZQFui5IOceOMdKi7TxuwpeAngThHNdzb3Rukk1StnXq3EgPUMPL8sVayiE4+m+CMlxzV2lXd7H3TaIYz7yx59r0Ykk49Kxo0NVL7o8ktmTsL2SGRZYmKOhyrDqDXTOEZrtktiD3xPiUtxIZJ5Gkc9WY/gPAD0FTGEYrEUCNNIWYsxLMSSSTkknqST1NSDzQC5oDoHLvPENvwqW0dHkkkMgAGFVVYDBLH1zsB4Vw26WU71ZnZFs7HPjXcVEoAoAoAoAoAoAoAoAoBVoBX8aA80AUAUAUAUAUAUB7YUB5xQBQEqz4fJKQIo3kJ8EVnP3AGobSBOt+V7t1V1gkKscA4xnw8eg9elUd1a+8BrjXAprUgTKBq1AaWVxlTh1JUnBBIBFWhJSWUCsNWAlAFAFAFAFAFAFAFAFAKtAK/jQHmgCgCgCgCgCgCgPWqgEzQBQGt5c44YbG6TWobXG0SMXBJKyJIyaSNwNJ3rGcE7FLfYFnHe26zm9+lA/uyFt8NryY9ARj0CBjnPpWM63Kv0u39SURee+M210T3ZOUc93oXQjq4VnZ1O4fUMZHXbyrTTUupYJZiWrpZUSoAUAUAUAUAUAUAUAUAq0Ar+NAeaAKAKAKAKAWpQCgCgFAoANAKKnCwALGjeRgTVUAKAMVIEqAKKnwCRb2UknuRu/h7KlvyFVcoraTwB/9iXP/wBvP/8Aqf8AxUd0fcF3wbka4nS4dkaAQxmT97G66xvspIG+1ZWamMHGPlkoy4ANdG3LINva9lPEJIxII411DIRnCuQRkezjauCfUaIPEmWUWyp4tyddW1uJ7iMRAyd2EbZzgZzjy8M1tTqqrnit5IcTNrW5B6Yb0Amk0AhFALpNMAl2XCJ5hmKCWQdMojOM/ECqynGLw2Sk2JxDhc0DBZoniYjIDqVJHmAaQnGf2XkgueE8i39xGssNszo26tqQAj0ywrCzWU1y7JSw/wBf9Ce1srOJ8DngmMEsZWXb2BhzvuMaSc1vCyM490XsRwXl52f3kNq9zMiwogB0uwDnJxsvgfQ71z166m2zshLL9ty3a0ZQV1p55KnRuA9ljXMCzrewBCoZsAuU2yQ+DsQPCvL1HVFRYq5R3fBeMMrJmObODwWsiJBdJdArlnUYCtnpsTtjBrv09s5JuUcFXFGztOyULbSXFxcg6UZgluBJ7QGcFvH5CvPn1WKuVfbjPknsOXmvVRU6f2W8o8Pv4mEomM0Z9vDaUCsx0YPmQPwryeo6u/TNenjDNIRyjP8APrWCMILOCWJ4XdZWkOdeDgdWJ2IPlsa7NH60l3zksMrLBZ8kc02+ba0k4fBKWZYzKx9o6m6kaD5+fhWWtpsknbGxrBMGTefuZbeCa5s04fbArlBL0YZUHUF07HfzrHQ0zlCNrsbyJMldi/Ms5drQFe6SKR1AABL5zknx3NY9Y00HBT+pMJeCps+07i1xKkULRmRzhVVFGTjPVjiul9M0lS7miO6RI4T2kXCtdRcRkdwY5IgoVfZl93fHgNxUT6dTJwnXHdboep4Zzm2mKOj/AMrK2M9cEH9K9JwUk1kodR4vxPhPEJhdS3d1azaVygGyEf8A020nHxBryO3VaePbXBSRosPyeec+DniUX0m1vfpot00mNlCSqo6tgbMT4nA6VbTX+hLtsh25/YSSfByhRXqmZ7XGoZzjO+OuPHFS3nglHZ+S7XgzyNHbwPcOkRlaSfcDSAcAHA6+QrwdfPWRxmSUW/HJpFIzP/zVfp9BstH8vd/rmutdNxv6kslXJexMtbKx4uji2h+hXqqXWMEGOXHUD1/zSVl+kebHmPuSkmP9kXGZooL9dZEUELSBMAYkbIyc759npVOo0xlZW1y2IbI53xzj1xdsHuZWlYDALYGB1wMDzr1K6o1x+RYM2bnskvpZRe24lkGbVu6UMw0sDkaN/Z6+Feb1GMIdk8cMvFmBbi8xmFwZHMwKsJCctlehz8hXp9kYx7Y8FHyd4urhLqK14fctk3Vp3iyNuROMEHPnuT8q+YhW67pXw4Ut/wAjeT8HBL+zeGR4pBpdGKMPIjY/EeOa+mhNSSlHgxawdu5Ruk4fBwy0bAe8LyS58mX2c77ZJUD4GvndXB6iVtv4MYNIvCwca5j4Yba6ngO3dyMo+znKn5rg/Ovf09ishGXujNrB1LgvMP7P4Zwtz7jzyd6POM69W3jgkH5V41tXxGotguUtjRywYftL5cFleMqD9zL+9iPhpPgPgc/IivT0Oo9apZ5WxSaxuaay4h+y+D27L/1rucTY6ExRsrYPoQFH++uSUFqdTNNbRWP1Lp9qKjtksFS/MybpcokwPgdsH9K26ZPNDg+Y7FJoyvK0ui8tW8poz/zFdV8c1S/JkLkvO1qLTxW69WU/8Frn6Z/hoky5JPY1chOKRA/XV0+9c/oar1Wvv0zx4EeTQW3PFla3ndrwyGHu5u7abXllw2lmA0bEbnrWM9HdbT/3Hui3ckzCc43EUl9cyQtrjeQsrYxnO52+Oa9HSxddSjLwUk1ybPsz+izWl0l1aRyJbIZTL/EOonCg+GAD41w9Q767I9k8d37FoYfJi+bBZd4psRKsZXLLL1V87hT5Yx4mu2hXKOLsZ8Y9iJY8Gm7Flf8AaSaM6Aj955aMfW8OuMfOuXqjiqG5c+CYcmFvNPeyaPc1tpx/LqOPwxXeUGGO9TkHQ+xR/wDVXI87WT9K8nq+XCH/AJGlZzw167KGu7Ky/wC1LTRnOo5x/LpbP6Vx9Q/w8m/0/MtFbmt4AF7zmFI9wUcjHo8mcfM1x2uaVDfuPDOSeFeztgobnsYn0cUiH8yuvx2z+leb1Vf/AJm1ymTF7mS41ad1PNH00SOn9rEV3VzUoJ/QNbnQe1i9a3vbIRnEltbxY9GBzv6HG9eb02KsonlbSZeWzLnj/LScVubG9hH7m4H+ox9QpudXqQCufSsKNRLSVToe7XAazuYXnvmY3PEGniOEiZVgx0CxnKkfEjNehpdN6dCg/PJXJddrViZZ7e6hRmFzbrIQgLYK4DHYeGpax6fLti4T4i8EyWdzz2ijuuH8Jg8RE8h/3aAMj76roWp322/XAntsXHArdeN8PitnYLcWjqATsWgPssfuH3qKxs7tHc7FvGX8MttJbmR7S+Orc3jLFjuIB3EQHTSuxI+J/IV36Gh1V5fL3ZSTRb8xf6rgdlcfXtpGt2P9B2X8Qv31y6f/AKWsnD8W5L3RC5L5HedYbr6RBEgkBxI+lvYff8q01esjU3X2t59gkaDtL5XF1cXF5Fd2rIFzoWQF8Iu+w6k1z6HU+nBVuLEkUnZXwMmeO9aaGKKCXDCRwjH2N8Z9Gro6hc4wdfa237ERLnjHLPCJZ5pn4soMkjuVVVOCzFiM5361zw1OthBRVfBdqJN5F4LwmO9i7m8e4lOQsbxjS2VOc7eQrLVXayVbUq0l9Pz/ADCjEy/LvMEVld38M8bPbzs8UgXZl0yOAR95r0LqJXVwmnvEqnhkluEcAHt/TbvHXRpGr4Z0VgrNe9nGH8//AETiI3xfnaCKB7XhcJgjkGJJn3lcfHwrWrRTssU73n6eCspexz4Gu4qeiN6II7N2UcmTwTJc6onhlhYHQ2ShYAgMK8PqmqqlDsfKZpCLyYSHs44k7aRauP6mKqPjua9KWvojHLkQ4M1FnbRcCikkeRJeISLojRN1hB6lj5/ngVyub1soqH2FyFsZDkfmT6Fdd66mSN1aOZfFkb3iPM13amjvj2rlcFYmifs+tJiXtOJWwhO4WYhXT0IzviuT46dfyzrf5lu3JpORuF2NpcItrIL+8b3mUhY4owyh2X1APTJJ9K49dO62pufyR/zLRSTInM0lnw+8meeKC9FzKXKqw723K4OD4e0WJ8Ola0St1NSUH24XPhiWMmd7S7y0uyL2C4dpXIR4HUAoAOoPgOvn8a6tBXfRD0bI8FZFBwfm27tYZYIZNMcudQIBwSMHSeq5FdNmmrskpyWWVzgquHWTTSxxJjW7BVycDJ2GT4Ctpz7Fn2GTucWmys7SOfiENrcW4dT3emYujY9jSdwMhSdvCvnY4stlKEHKLefojR7I57zFz0l9bFbq1Q3SgCOeM6QBnJ1LnPj03Hwr06NFKiWa5/K+Uyk3kxEFy6HKMynplSVOPiK7nFPlFTytXWc7EHWOH8c4RZWb2xea+WRlkZNIVdQA2zsB0GeteHbptXdcrX8uNjVSikcw4rMjzSPHGIkZiVTOdIPgD44r24dygu7d+5mRKMZEoANQicjtrdPG6ujFHU5DKcEH0IqHFNYYyJNOzszsSzMSzE9SSckn51PbthEM8Zpv5AZoNjyvWoB6brQEmw4jLCSYZXjPmjMmfjgjNQ4qSxJZGcFlcc23sg0vdTkfbI+/GM1lHTVQeVBE9zKNjvW7+hAgqALihOB62uXjOUZkPmrFTjyyKDA0anIwGKEZQUJ2DFMAQigPQHpVScP2PawMeit9xqXNe5PZL2f7DycOlPSN/wC01WVkfc1jpbpLKix9OBXB6Qt+A/Oq+rD3NVoL391/wPx8s3J/h4+JH+ar68Pcuum6j8I+nKU566R86h6iCNYdJvb3WCQnJsp6ug++q/FRNV0W5+R1eS28ZV+QJp8Wi66JPzIej5JHjKfko/zVHqjWPQ0uZD68mRfzuf7R+lV+LkaR6JX7sfj5Rtx11n4t/jFVerkaro9K5Hl5Yth9Qn/cf81R6qRrHpmnXgfTgNuP4S/Oq+rb7mv9v0/iJz/9kTnpFJ/aa9L1Ye58n8Hf+Edj5euT/Cb54H5mq+vBeSy0N7+6Px8rXJ+oB/uH6VR6upcsuun3+xKi5Ium+qPxP6VR66r3NF06flomw9nV0T7p+SOf0rKXUqUP7c/vSWCwh7Lbo+D/ANmP/URWb6pSvJb4ClffRNi7I5z11/8AEfrVP7xWuCVpNOuZE2LsdfxLf3KP+2sn1qOSfQ0q8snwdjw8SPm5P5CsH1rHgY034WToex6IdWX/AJH9ayl1pvwy3dpl9zP5k237JrderL8k/wAms5dXk/cn16V9mtFhD2aWo8T8gg/7awl1WwfF44gibHyFajwY/MD8hWb6nYPjJ+EkSE5QtR9Qn4sao+oWtrcrLWW7LJgOLhRNIEAVQxAHw2r26JTcctn0NCcq05si1vmRvhLyONauMZRxkZGVIyB1I26Dzqe2RVWQaypDtvw+V2CpG5O+2k+GM9fiPvFO2TKzvrgsykhIuHysWCox0nDbe6dzg+XQ/dRQb8EPU1xSblzwPDgs+ATGygqXGrbKjGcf3L99W9NlXraOO7I/dcvTxozsq4XOcMCcA4Jx1wDtmplTJLLM69fTOahF7v6EiHlWVkjcMmJN/H2QVLAnbB2U9OlSqHjOTN9ThGcotPb/AFwepeVZFAZnQKUZ8jJxpUNjcb5yBkbb1Loa8kQ6nGbxFPlL93gi8U4N3MMUhckygNp0EAAjPvZ3P+arKvtSb8mtGslbZKvtXy7FTWPajuXJ1ZOXbYfwU+6vm/i7Pc+R+Jt/EPpwmAdIo/7RVJX2NclXda+WPdzGgzpRR54A/Gs1KcnjJXMpMcMoGAWAPgMj8KqlJ8lUmz3moy2QeJpQqlmOABkk+AqYxcn2olLLwuTzDOG8CNgdxjY5x+VS4YeA4NM8yXagOT0Tdtj5Z289qlUyyl7k+nLK+p6iuVbGGGSM48cbHp8x99RKuUQ4yR5kvY16uvXGxzv5YHwqY1TlwiVCcuEOQyh1DKcgjIPmKrKLi8Mhpp4Y5VSBKECGrQ3kh7HGHbJJ8zn76+rqWII+wrjiCRpOWeJRRW9wHZdZ91SM6vYYDw3GrG2a7KZRjF55PM19Fll0HFbeSzu+Z7dj7zldDJupLEtoTVk9Mpq2GNx61o74HJDpt6W6XPv+YXHOcLOCY2YYbIHsnVrUrn00ov3VHxEV4EekWtYyvBneH8aMa3O2Wn09PdHtMWz49GIHxNYxt7c58nqW6NWOtN7Rzkt7nnBTIGWFmTDEq74JZmRs5UHYd2oA+NafEfQ4YdJl24c8PPj/AJ9StueYWkgMJj3JLalO5dnLNkY6HIGn+kVn63cmmjqr0Cqv9RS48NDz8wXARYe6A0oy+4+rBTQWwTthc9MCpVs8YwU+BolJ2Kb3a8r3/IkS8VvZDGywgAJpGE1BlfB31Ejfuxjw29as52S3wUWm0kMqUuX7+z/3KG/4nJMIw5B7tdKkAA4wBuR12ArGc3JJPwd9GlrpcnDyQ6odKZ2qvjz4so75Z1kaSJSdSsmnbbG6HBPmT99dsPSce2ex1wdTj2y285Pd1bzTW00bDDtkLnA22I6fMfKo/wClXYnF7Fc1wti08oYvrCd21eySNWMkY3KMoxjboa1jfSljJpC6qKwSJeFSEn959bON9/3gcZHhgDHzrJaivPBnG6C8DycMJjkjkcur5x5gEdM+O9Ud6TUooo7kpKcVwNzcIL+9KSfZHTbYEdM9SDufSrrUdv3eS8b+3iI3+wdsd4cYA93yQpvv5HPpip+L3zgfE/QmWPDFj3BJPiduukLkHGRkAbZxWU9RJvYyna5HhODRD+Y4xjfphiw6ep8alamaWxb15YJtrbrGoRdlXYA77VhKTk8szlJyeWO1UgKMg8mprliSHlHHLyHRI6/ysR9xr6qmWYI+wpn3VplvynwVbl37w4RAPHBLtnQB59Dt6V101dzycXUdW9PFKHLL/h3BbXRBlQ8jaFYE/WMbSnbPiMD5VvGuO2x5tusv7p7tRWcfvgrYUtkvCGVO6EWXXUCqyBQxVGPX2hjFUSirMYOmUtRPSp5fdn+CdBd2qLA7dyNTo/s4Lo2WaTWBuFB0KB6VdSglvg53VqpznBdzwsfoe4eNwJHIneKxChE9nCuVjJYttnSzE7eYFPUjwivwmolKMnF/X6ELgXFoIrNVdxr1nIAy2NaHI266QcHO1VqnGNe7OjVaa6zVNwW2P0Jjc02/eNIQ5LLoAOcoray+/wBbJ07eANW9eBjHp2o7VHZb5/PghpzgqIUSNhlNO5G2I1RD8iGPzqj1Kawbf2qUpZcls/8A2zM3AiwO77zP9enp/t8a55Y8HrQ9TiWCPVTc7VXx58WUsnGSjyqULYLaNPiAitg+ZOT91dnw8ZRUsnQtOpRi0xZuNMv8JmGSMqc9CNxtuMHPyNPhY+ZEx00XzIev76RGCqgYlGbGc+0CowPPqT64qK6oS5ZSqqEvtPyOG6kEZbRk69PQ7pqA1aevTfHpVY1xc4pvlfyR2R7ks+P59iDYT3AUJpwQDhnDHJ1MPlj2Tv4VrOFOd3t9DWyFPdnP7HvVddSu+EGBpIzrOv8A44NQvQ2x9f8AJE4o8P3/AMtguxcYbBxgNggA5I0930339rPx8KQVOUueCsFSmvPH+5bwqQACcnx+P+K5Zbs5nye81QjItCQqG0uQRrXiEchdUdWZDpdQfaU+TL1FdEtNbFZcdivchubisKxGZpUEQ6uSNI3x1+O1PQt7lFReQ2jE88cMKyCZN1fqRuNXh8civY0UvlcXyme70y+LXbncyy3uhggcqx3C5KnI6EY8f816cVLB6d0qvvYDAqmUa5bFqSMhQZCgCgCgCgCgChZHaq+PPiskHv07xwqamTBYgAYLdNz1OBXR2y7FlmqhLsTk8ZHP2hHnGsZH5507ee+21V9Kzkr6UudyJbcXBVHcBFkwE33zvkN4DoPvrSzTfN2xzlcms9O1Jwjvjkea8YyvGukFFViWzg6s4xuMAY3PrVPSXp95T012Kb8kePji+0HU5ViNuhAfRn78H51tLSPbHDNXpntjj/bJ6TjqEE6W2AY9NgWKjx8xVHpnnGUQ9M08ZXOBv9pMLhkIyp7sAZ90t3mTsN+g++ruiLrynuh6SdeVyj3d8RfW8XdN0IDgnGCpIOcZzsR8qrXTDCnkmumDSm5foQ2uZyF9lhjuiPZbxQ6g3ng9c+lbxjVvl+5pGFXl+/8AmXljIzRozDSxUEjGMHx2NcE0k9jkmknhDxquE+ShxHtkiltL6G8t3aIypgshI9tCOvgcgjY+VfW9GujqKO2a3Rhat8nNTxibuPo5du6L97oJ2LkYz6/Dz3r2lCCn3YMcskHme5MEcBlYxRNqRT4HwGfIeXrWbor7nPHJpXdOt5RBub93cyMx1Hx6Y+HlWiqilgtLUWSllssv/iufSFyBj6wG5+NZfDxO9dWuRMsObGM2qQewRjA3x8KpPTJrY1p6vbGTbLXh3NEb94ZCEAI0jxI3/wAVhLTNHoafqsJ7T2Ze28wdQwBAO4zscVzvZ4PUrl3xUvccqC+AoQFAFCcBUZJO1V8gfFFRfwQa31uULBe8AOAVBIUscez4jORXXXKbisJYOiEp9qSWfYlfsuI76fHIwTsdWo48t96o9RatinrT4bHEsowoTSNI3AO/jn86o7ZtuW+WQ7JuTlndni+7sZdgCwB8skZGfHcfhVoKb+UQU38qPCpbgsf3fjkkjxOTnfzH4VL9bglu3GNz08iLIsYUZdSQQBghcZH4imJuDlngdsnByzwJFxOPA1MqklgBnybT8t6iVEuEHTLhDkF6HYBd1Kag46HfGKiVbhHf3KyrcVl+5KxWWSmBagCVIMJ2zcM77hsjY9qFlkB8hkhvwNet0TUY1DS4ZlYtiLzFybwiRhAtvK1yEBZbL3kyOsuf3aZ6+1jNfZHOZKTsZeZXa1ldSp0mK7iMTZwDs4yrDf3ht18qAzN52X8UjfT9EZ/6kKsp+edvnU5A7b9k3FW622j7UiD8mNQCyg7FeJHr3CDzMmdvktAU3IfKUt6zSImqOIjV4BmO4AJG/TJ9CK49bqoUI69Gq/UUpnQn5euB/Bf5YYfga8mWtqbzk+rWu064ZAmgdDhlKnyYYNbd2XsdVU42LKPUdu7DKo7fZUt+Q2qjvinhmcr6ovDY6nDZj0hk/sb/ABUfFVLyR8VQvJKh5duW6RMPtYH5ms3rK0ZS11C8lvZckSH/AKrqnou5+/pXLPqUFwcVnV4r7KN+a8Q8RlVxDhru7kMoDxd2c5JG+ScePXpXXXdGMFF+Hk3ruUYqL8PIicKcbCQ7EYyT7o0+yV6eB39al6iD3wS74vfH/Pc8X/B8pKV9pnXCg52OMbNnp08KV6hZinwTVqMSjngDwEMDqY+0rqwAA98g7ZzjGPxo9U0+CPiWuESW4RGfPOvX4HfTp6EYOQT99VWpnnKKLUT8fkOzWAZ0fUylFZRp04w2M5yD5Cs4WOMWsZyVU2otY5PMPDI1OQCD7W+Tk6jk5+e9S9RNku6T5HLWwSM5QaeuwJxucnbp1qs7pz+0VlZKXJKrIqFAFHwQzA8+XEs63VukjRrHCi6UQO089wWWOIA+GEOcY94Hwr6ro2jrjWrMbnPa2aDhPLFw667u5ZHbBeO0Ahj1YAzI+C8j7D2tQHpXvmRG4lNLZSqsF79IcjP0K5dDI6+P0dxhw/XAbUDjHjQF3NzZbrbR3OpysuBHGqlpXc/UWMe0XGDkeGPCgKa/4Zd3jCSW1jQBcCKW6lOR19tIh3Ybw+t8aApri/8AoHeNIJLL905MLObi2nOg6fo8hPsSA49n2cgnY9ab+AT+y60gisI44WVyN5SuR+9IDHIO/QjHpivjutym7fmOmEVg0HFOJJAups530qPeY+QHjXm11Oc8G0K+6WEYa34LPeStJIDGrHckEEDyVTv8zXsO/wBCLTPblqq9LDsjyb3h1gkKBEGAP/eT5mvHtvlOWzPGsslZLuySgKycpeWZ7hVd2R25DNX3fgbi1UsFAFAFAFAFAFAFAFAFAFAJUPgkxVrg8ZCONg5lX7QtgiH7jL+NfddMedPE5LOTpJr0DM5rzB2W/SOKLffSCiho3KactqQgjS2dgcCgJnJ3DVPEeIS51LBMY4F8I2mVZrhh6sxX+0+dAdAzQFHzrwhbqynicD3Cyk4Ol1BZGGfIigM9ypd9/PcTAAd5DaEgdNfdMzAeWAyivm+vv54I3q4NPXzK4NhakkKAKAKAKAKAKAKAKAKAKAKAKAKAKAKASo+gMdzVw5heQTRsEeQaEkIyqXEeWh1j+V1aVD6EYr6roeoUq+zyc9kfJeWXPdsp7q8YWdwoGuKY6R9qOQ+y6HwOfyNfQGIl9zikvsWH+qlOwdQTBH4apZvdAGc4BycbUBmeI8Mm4bHMsUx/1cWDcPsEvhn2nPSNZQ2kE7Aoo2zQE3se4dxGCKYcQLnLL3QkcSONjrOoE7H2cb0Bc8+8wpFBJCjqJ3RvXuo8EPLIPqqozucZOAKcjJF5JsO7t9RUoZSHCnYqgVUiDDwPdoufUmvi+saj1b1jwdNccI0FeXjGxoLUEhQBQBQBQBQBQBQBQBQBQBQBQBQBQBQCUBD4vwxLiJonyA3iNmVhurKfBlOCD6V1abUuiamirjsZi44U1vcW1zPIs8jzrDI5QKO6dDGihc49/SSfNj6Y+m0XU1qbe36GEo4NRztYd7w66iUYJhfTjbDAagR8wK9hGRC5MT6VHLdzKcXenTG+CBAowg09PaJZj9r0FSDOcx8D0ym24bJNAywtNIsczd2uxWCMRsSE1tqPs42T1rl1OqjQk5eSYrJ64Pw6O4KLFA8NsoSScyqyy3M4wQjl/adEO7E7E6R0BFcXUtfCqHbBrLLwr33NzXx3e3nPJ0oWqrZEhUgKAKAKAKAKAKAKAKAKAKAKAKAKAKAKAKASgKXnS3Z7KfQMyIvep9uMiRfxWu/pU3HUQKTWxLm5siE9rDg6bmMyB22QZGUTUdmdxnC/0mvuI8HH5LCTjNtGsw72PFugaVVI/dpgkZA6ZCnAqxJQ8p2z929xKCs1y3fOp+opGI4/9iYHxJ86+N6xqPVtUVwjoqiXoFeVNuUss2CqgWgCgCgCgCgCgCgCgCgCgCgCgCgCgCgCgCgCgCi3B5dQQQdwdj8PGprn25f1IfBTcm2iTcOW2nRZVhZ7dlcBge6dkUkeqgH51+iVWd8FL3OKS3InGuHQ95Dw63iSOIn6RcKgAHdow0K2OvePjr1VGHjXL1DUKmruLxi2aWvhM53Z1i1O4CoAUAUAUAUAUAUAUAUAUAUAUAUAUAUAUAUAUAlSgNXFykalnZUUdWYhQPiTtVqabJvEYlZSRi+J9rHDojgSNMf/AMakj+44FexR0S+VeHsZu1YPXZjzhBcycSdA0cask57zGwKaJCADsP3QPxavptPTOmpQnyjBvJ75D5gtrpp5hMjXE76mjzh0iT2YkCncgDJ2zu5rwutQvm0orY1raRtK+a7t8NG4tWezwSFQAoAoAoAoAoAoAoAoAoAoAoAoAoAoAoAoAoCs5h43FZwPPMcKvQeLN4Kvqa69LpJ6ixRjx5KSlhHzZzhzpccQcmU6Yx7sS50r8f5j6mvttNpK9OsQX7nK5NmaL105ZBP4ZxqWBJ0jICzx93J6pkHby6UbyCHHcMpDKSrA5BU4IPmCOlQ8NYaB27st7STMwtbxh3nSKU7a/wCl/DV5Hx6V851XpSa9Spbm8bG2dZBr5tpr7XJsmLVSQoAoAoAoAoAoAoAoAoAoAoAoAoAoAoAoAoDjHb/M3eWiZOjTI2nw1ZUZ+OCa+r/ptLE2c9vJyDFe8nvgwE0ChIaBQAUGKA8BjnOd+vzq3gH1pypMz2duzEsxiQknqTpHWvz7XrGpkkdcOC2rlLhQBQBQBQBQBQH/2Q==">
            <a:hlinkClick r:id="rId3"/>
          </p:cNvPr>
          <p:cNvSpPr>
            <a:spLocks noChangeAspect="1" noChangeArrowheads="1"/>
          </p:cNvSpPr>
          <p:nvPr/>
        </p:nvSpPr>
        <p:spPr bwMode="auto">
          <a:xfrm>
            <a:off x="206375" y="-1279525"/>
            <a:ext cx="2381250" cy="2990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QUExQVFBUXGBoXGBcWGBoVGBgXGxgYGBgdFxYcHCggGB0lHBgXITEhJykrLi4uFx8zODMsNygtLisBCgoKDg0OGxAQGywkICQvLCwsLCwsLCwsLCwsLCwsLCwsLCwsLCwsLCwsLCwsLCwsLCwsLCwsLCwsLCwsLCwsLP/AABEIAPsAyAMBEQACEQEDEQH/xAAcAAABBQEBAQAAAAAAAAAAAAAAAQMEBQYHAgj/xABFEAACAQMCAwUEBwcDAgQHAAABAgMABBESIQUGMQcTQVFhIjJxgRRCcpGhscEVI0NSYpLRJIKiM8JEg7LwFhdTVGOT4f/EABsBAQADAQEBAQAAAAAAAAAAAAABAgMEBQYH/8QANxEAAgIBAwMCAwcCBQUBAAAAAAECAxEEITEFEkETURQiYTJCUnGBkaEGFTSx0eHwIzNywdIk/9oADAMBAAIRAxEAPwDrdfmx3BTOAJmmUQFO4jf3EzTI3XLFBqUSLUZTCChIUAUAUAUAUAUAUAUAUB5apWc4RV5xscq524nbfSA6TxNqG+GBIZdjny619Po9NdGvdHtdN1dcI9smVKMCMggjzFbdrWzPaT745jwXCcAkMRkVkbC62QN7YXxJHwrf0cruOCevg5quY7w3laeVA40oG93WQC3wFT8M/wByt3VqFLePHkZtuX52lePSAY/eLEBV8t6qqnHY1n1GlQUsc8CcW4BLblNWGEhwpT2gx8hUTplFd2CdP1Ci7uklj3PF5waWJC76BvgrrBYHyKg0daRNWuqstajk6jxC+WFC79B5bkk9ABXyMKnPg+Yri5y7Stj5hGHLwyxhVL5ZQBgeudq0WlbeMo3emeyTTFk40cQaY8tMCQpOCFAzud/QfOrwoWG34Kql4f0K08yz900vcoVD92AHOS2dJ+ruM1t8PHODoWjh39je+MkyLjUh79HRUeJNWQdS75x4elVWmXcjJURbi88kblm/luDraZSAAWRUxgnOAWz6UthCK4F8IQWImoFeft4OUWhIUAUewCo7kQFSApkkKZICoyApkkKkCGpUlB9z8EPgyzcvwb67aJmwckxrqL56hvFSG8vDxr7fT6iDojL3OeEWp5yY7g3BS8wg/wCmF947eyo+GxNVjDum3k+or1ar03yJ5LbjzG1UxRJHGsgKllbXIyjGdTdBnPQVrKSSwjj0lSvzZNPKLHilsJp4LhJY1gQKclgCmnBIAz1OKvJt2Ka4RlXP0oTqlBuUvPgSW7F5BcrCyrI02sqzBS0YAA3+Aqrfem17l4V/DWwnam4pePfLHLG5RO4hV0klgjdh7QC96SAFDeg1VeEl29sjCyu1901HEZFHx+KNY0ykST6jkREkaP6ySfazWN3ael05397k84+pseZYXKxOi6+7cOU8xgjbzx1r5LTSXk8rSzjmSkU/FEu7pZAqlIzjCOAGbB3HXaulShB9x00Tqpalyx8Q3DN3/c6WWPu4kyM7+8x8vCq98MNZ5K98F8udnuMpwm57q3jCovdsWOWyCQBpJA+JPyqfWjnJad9TslP6FlLwBu5lTvMyS41yEdfgB0FZO1d6ZzQ1CjNNLgn8HsHhUh5NfQDChQoHluaxvscuCl1vfLKLKufLZkFMEiVCjJkCgGr+lJbshiGo9Nv3/YZQ1JdIvvOi/FgPzNXVFr4iO5EKbmC1T3rmAf8Amr/mt46HUS4gyO9EGbnfh69byD5NmtF03VfgI74kKbtL4Yv/AIpT9kMf0rSPSdVL7uB6kSBN2u8NHSSRvhG36itV0LUvfYj1EQbjtpsR7sdw/wAFUfm1ar+n7c/bRX1SDL24wfVtJT9p1X8ga1j/AE+39qSI9Uy8nbBdGZnMURjOP3e+QoBGNfXO/XHhXs19OhGtQT4KOW+SJxTtHM+M2sS751KzFseI32x8ql6HbKZ16bXSqePBouWOLwPqIIyVwARuDkE7YJrLs7Xue/ZqYaiMezktXvIsg6QcY+oOmY8jpv7r7/1Uc0tiVppy3zuNvdxkNsM6d/ZG/v7f07shz/Saoml5Lz01klh7jfFbiNyO7XSAWyMeZGPwH41Wck+Do09NiXbJkAVnJdx057eDcTdp3DF/8Rn7Ksf0rxo9I1T2wfC98c5IMva9w0dGlb4Rkfnit/7FqGuUiHaivm7bLMbLBcN8dCj/ANVax/p+3zJEerH2Ic/bjH9Szc/alVf+01ov6f8AeZHqogSduUn1bNB8ZWb8kFbLoFX4mPWIc3bZdn3YIF/vP61ddDoXLZHqsgTdsfET07hfhHn8zW8Oj6aPK/ch2SZCm7VOJt/HC/ZRR+YrX+1aT8K/kjvl7lfP2g8Sbrdy/LSv5Crf2/TeIL+f9SfUl7lfcc1Xr+9dTn/zGH5GtoaaqHEUQ5NkGbiMz+/LI32nY/ma0UIrwiMsi1YgKAXNTkCg1ADNAGanIDNMgNVQBCaAcimKkFSQR0I2p252LwslBpxfBe2fNkyDDYk+0N/vrCWmj7HpVdWthzuWSc7Dxh+5v/5WT0vsdq64/wAJ4k51/liA+LZ/IUWjIfXHnPaVl7zLPJtq0D+kY/HrW0NPH2OC3ql0uJMpH8a3PNPNCAzQBQkUtUAAanIDVUMCaqAKASgCgCgFoABoAoDans3uksZLyYiLQuoRMDrK+JP8h36Hf4VyfG1u1VInG2TE11kBQC0AYqcAdt7Z3OERnI3OkFsD1xVW0uQNmpwSFAGakCjrUECP40AgFATeGcHnuCRBFJKVxq0KW056ZPQZwfuqs5wgsyeAWz8hcRAybSX5AH8Aax+Lo/EicFDc2rxsUkVkYdVcFWHxB3FdCaksxeSCXwzgdxcCRoInkEa6nKjOB+p9BvVJ2Qg0pPGQV5FXAYoCRY2Mk0ixxI0jscKqjJP/AL86iUowWZPCAvErB4JXhkxrRtLYORkdd6Qamk1wCNirYfIDFQB+aykQBnR1De6WUqD8CRvURalwwJ9Efu+90N3erRr0nRqxnTq6Zxvipys4zuCe/A7qGFLowyxxEgpLgrg5Gk56rvjB2z4VRWQk+1PcHXOVLg3HL06MSzIkyHO5wvtAfcRXj3xVesjgut0cq5S5Vn4hKY4QAFwXdvdQHpn1ODgehr1dRfGiPdL9iqWSu4pw57eaSGQYeNirD1HiPMHYj41pCSlFSXkg6Dyl2YJPlbm6WObGfo8elpEBAOZMnY7j2cbZ61wajXSqfyxyvcslkr7Hs6aTictkJcxxYaSUD2ghxgac7Mc48vH0rSWtUaVa1yRjc3/DuL3HDS8B4Wwt1DGN7XVKXI90yHGTkdScYrgnTDU/MrN3yixxXmPiRubmaZkERdySijAXwx8dtz4nNe1XBQgknkoVtWAUAq9aAV/GgEBoDrPYzzK5uFs1jiji0OxKqdbuAN2YnJ+FeX1Ghem7G9y0WSOd+0S9suISxJ3bRLpKq6eBUH3gQeuaz02hptoUmtyW8MvzHBx/h2vQEnXUoPUxygZxq8UbY/A+lY5no7u1v5WOTO9mXCeJS2rRLL9EtXyVfuwZSW6mPcHH9R+VdWutojNNrLISOX2vDi84hZghL6CzZIBBwdgMn4da9NyxHuwVOp8G7MeH3Vufo968so2Mi6dKtjYNFjIX552615NmvuqnicML9SyiSuyHhkNtcTwyFjfLqDrghEjUgABj72rIbPkRUdQnKcFKP2RFbjHHJ+H3PFPokkHdZkAkkCjXNKdwC+fYTYZxuS3hirVK2vT96eduPCD5LPj9lwyy4lbyzoEDx6Y1CARRlPryDxJyAMA9CT4VlTPUX0NRe5LwjN8SMMSS8Yt7dSJJgkCSDKpjOuYoOhZhgDwznfOB1RbbVDluluyrLLnznqN7GKCeJZLiQI80QYhYsHVhj1Vjt7IOR5isdNo5RtcovEVwWcti649xGM8DjuIoIlCrG6REAxo+QPd6Ng5ODWFUZLWdkn+pPgf5B4/+1rGeO60l1zHLjYFWUlWx0HQ/2mo1VPw96lX5IW6KTsXHecNvYcgEu4yTsA8IXJ8hsa16k+2+uQiQeRub4re7hsLdUNuToeY51SzEe/8AZyNIHlittXpnZB2y+17eCIsn8c4PH/8AEdsXA0yIJADvqdAwGfmoP+2sqbZfBSx+Qa3KPnCGbhV9cXUaFmnLGGY7pHr3kz5uDsAdgN9/Do00oammMG+OQ1gzvI8vEPpga01d9KCzGQHS6E5LOT1GfHzrp1MaPSxPhELOTqdnzTxKK8Ftc2feRlgv0iFJAoB21k7rp8wSCBmvJ+FonW51y39i+Wcv7VuNQ3V8zwYKooQuP4hGcnPiN8Z9K9PQ1SrpSlyUZja6yAoBVoBX8aA80Btex98cUh9Q4/41x6//ALEiY8k7twhxxEH+aFPw1CqdNlmjH1JnyTuyDi4s7fiFzIcRIIsZ6PL+80qp89xn4iqa+r1JwgvqFwSuwO7Yz3ak+8iufiHIz/zrPq6ShFkxLTkLgUTX3F9WBKJHRNt40lMhLKPuGfT1rPV3SVdft5CRmOz7hl3Y8VRJY3RcOsrYPdmMKTq19CuQDmuvVzrv07cXv4IXJb8nceS45gmlTZJEdUJ2LaQoB+eCaw1WncNGovwFyVXadwyS14mt4dOh5Y5E3Gcppz7Oc4Gnr03FbaO1WUdnnAfJP7fZ42mtlV1MirIHUHJUEoV1eWfa+6qdKi1CRMiz7MOL215Yfs64IDrkBSdJdSdStGf5l+/bNY62udNvrw/UJryZPnjkm3sNRe8aWR893CEAkz/NK+o4UeeN/CuzS6ud6+zhIq1g1nCB3nLEmdyqSY/2yHFcdny69FvunPYeZxbWj21mCpmA+kTNs7bEaI1B9hRqIz1OT0r0pUd8++fjhFcnjgfMht7C8gQkSXDRAY8IwJO8OfXKr86WUqdsZvwEUPDroxSxyDrG6uPirBh+VbSWU0QaTnPnaW9uknQdz3W0On31Gcgs3ic/KufT6SNNbjzknJqYO2mUQ6HtUeXGNeshCfMx6T6bavurlfS4d3dGWETkx/DOdbuG8a71h5G2cPurL/LgdAMDGOldk9LXOHpPgjJZ80dp13eRmLCQxnZhHnLDyLE5x6CsadBVU+7ljuMPmu7JAlQAoBVoBX8aA80Bd8m8ZWzvIbh1ZljJJVcZIKlds7eNZX1uytxTxklM6pxDtT4ZKuZLZ5WA2V44yfhqJOBXk19P1EXhT/kt3I5hzVzTJesMqsUKZ7uGMYRM+OwGpvX8q9WiiNS5y/LZVvJ55R5nksJJJIlUu8ZQFui5IOceOMdKi7TxuwpeAngThHNdzb3Rukk1StnXq3EgPUMPL8sVayiE4+m+CMlxzV2lXd7H3TaIYz7yx59r0Ykk49Kxo0NVL7o8ktmTsL2SGRZYmKOhyrDqDXTOEZrtktiD3xPiUtxIZJ5Gkc9WY/gPAD0FTGEYrEUCNNIWYsxLMSSSTkknqST1NSDzQC5oDoHLvPENvwqW0dHkkkMgAGFVVYDBLH1zsB4Vw26WU71ZnZFs7HPjXcVEoAoAoAoAoAoAoAoAoBVoBX8aA80AUAUAUAUAUAUB7YUB5xQBQEqz4fJKQIo3kJ8EVnP3AGobSBOt+V7t1V1gkKscA4xnw8eg9elUd1a+8BrjXAprUgTKBq1AaWVxlTh1JUnBBIBFWhJSWUCsNWAlAFAFAFAFAFAFAFAFAKtAK/jQHmgCgCgCgCgCgCgPWqgEzQBQGt5c44YbG6TWobXG0SMXBJKyJIyaSNwNJ3rGcE7FLfYFnHe26zm9+lA/uyFt8NryY9ARj0CBjnPpWM63Kv0u39SURee+M210T3ZOUc93oXQjq4VnZ1O4fUMZHXbyrTTUupYJZiWrpZUSoAUAUAUAUAUAUAUAUAq0Ar+NAeaAKAKAKAKAWpQCgCgFAoANAKKnCwALGjeRgTVUAKAMVIEqAKKnwCRb2UknuRu/h7KlvyFVcoraTwB/9iXP/wBvP/8Aqf8AxUd0fcF3wbka4nS4dkaAQxmT97G66xvspIG+1ZWamMHGPlkoy4ANdG3LINva9lPEJIxII411DIRnCuQRkezjauCfUaIPEmWUWyp4tyddW1uJ7iMRAyd2EbZzgZzjy8M1tTqqrnit5IcTNrW5B6Yb0Amk0AhFALpNMAl2XCJ5hmKCWQdMojOM/ECqynGLw2Sk2JxDhc0DBZoniYjIDqVJHmAaQnGf2XkgueE8i39xGssNszo26tqQAj0ywrCzWU1y7JSw/wBf9Ce1srOJ8DngmMEsZWXb2BhzvuMaSc1vCyM490XsRwXl52f3kNq9zMiwogB0uwDnJxsvgfQ71z166m2zshLL9ty3a0ZQV1p55KnRuA9ljXMCzrewBCoZsAuU2yQ+DsQPCvL1HVFRYq5R3fBeMMrJmObODwWsiJBdJdArlnUYCtnpsTtjBrv09s5JuUcFXFGztOyULbSXFxcg6UZgluBJ7QGcFvH5CvPn1WKuVfbjPknsOXmvVRU6f2W8o8Pv4mEomM0Z9vDaUCsx0YPmQPwryeo6u/TNenjDNIRyjP8APrWCMILOCWJ4XdZWkOdeDgdWJ2IPlsa7NH60l3zksMrLBZ8kc02+ba0k4fBKWZYzKx9o6m6kaD5+fhWWtpsknbGxrBMGTefuZbeCa5s04fbArlBL0YZUHUF07HfzrHQ0zlCNrsbyJMldi/Ms5drQFe6SKR1AABL5zknx3NY9Y00HBT+pMJeCps+07i1xKkULRmRzhVVFGTjPVjiul9M0lS7miO6RI4T2kXCtdRcRkdwY5IgoVfZl93fHgNxUT6dTJwnXHdboep4Zzm2mKOj/AMrK2M9cEH9K9JwUk1kodR4vxPhPEJhdS3d1azaVygGyEf8A020nHxBryO3VaePbXBSRosPyeec+DniUX0m1vfpot00mNlCSqo6tgbMT4nA6VbTX+hLtsh25/YSSfByhRXqmZ7XGoZzjO+OuPHFS3nglHZ+S7XgzyNHbwPcOkRlaSfcDSAcAHA6+QrwdfPWRxmSUW/HJpFIzP/zVfp9BstH8vd/rmutdNxv6kslXJexMtbKx4uji2h+hXqqXWMEGOXHUD1/zSVl+kebHmPuSkmP9kXGZooL9dZEUELSBMAYkbIyc759npVOo0xlZW1y2IbI53xzj1xdsHuZWlYDALYGB1wMDzr1K6o1x+RYM2bnskvpZRe24lkGbVu6UMw0sDkaN/Z6+Feb1GMIdk8cMvFmBbi8xmFwZHMwKsJCctlehz8hXp9kYx7Y8FHyd4urhLqK14fctk3Vp3iyNuROMEHPnuT8q+YhW67pXw4Ut/wAjeT8HBL+zeGR4pBpdGKMPIjY/EeOa+mhNSSlHgxawdu5Ruk4fBwy0bAe8LyS58mX2c77ZJUD4GvndXB6iVtv4MYNIvCwca5j4Yba6ngO3dyMo+znKn5rg/Ovf09ishGXujNrB1LgvMP7P4Zwtz7jzyd6POM69W3jgkH5V41tXxGotguUtjRywYftL5cFleMqD9zL+9iPhpPgPgc/IivT0Oo9apZ5WxSaxuaay4h+y+D27L/1rucTY6ExRsrYPoQFH++uSUFqdTNNbRWP1Lp9qKjtksFS/MybpcokwPgdsH9K26ZPNDg+Y7FJoyvK0ui8tW8poz/zFdV8c1S/JkLkvO1qLTxW69WU/8Frn6Z/hoky5JPY1chOKRA/XV0+9c/oar1Wvv0zx4EeTQW3PFla3ndrwyGHu5u7abXllw2lmA0bEbnrWM9HdbT/3Hui3ckzCc43EUl9cyQtrjeQsrYxnO52+Oa9HSxddSjLwUk1ybPsz+izWl0l1aRyJbIZTL/EOonCg+GAD41w9Q767I9k8d37FoYfJi+bBZd4psRKsZXLLL1V87hT5Yx4mu2hXKOLsZ8Y9iJY8Gm7Flf8AaSaM6Aj955aMfW8OuMfOuXqjiqG5c+CYcmFvNPeyaPc1tpx/LqOPwxXeUGGO9TkHQ+xR/wDVXI87WT9K8nq+XCH/AJGlZzw167KGu7Ky/wC1LTRnOo5x/LpbP6Vx9Q/w8m/0/MtFbmt4AF7zmFI9wUcjHo8mcfM1x2uaVDfuPDOSeFeztgobnsYn0cUiH8yuvx2z+leb1Vf/AJm1ymTF7mS41ad1PNH00SOn9rEV3VzUoJ/QNbnQe1i9a3vbIRnEltbxY9GBzv6HG9eb02KsonlbSZeWzLnj/LScVubG9hH7m4H+ox9QpudXqQCufSsKNRLSVToe7XAazuYXnvmY3PEGniOEiZVgx0CxnKkfEjNehpdN6dCg/PJXJddrViZZ7e6hRmFzbrIQgLYK4DHYeGpax6fLti4T4i8EyWdzz2ijuuH8Jg8RE8h/3aAMj76roWp322/XAntsXHArdeN8PitnYLcWjqATsWgPssfuH3qKxs7tHc7FvGX8MttJbmR7S+Orc3jLFjuIB3EQHTSuxI+J/IV36Gh1V5fL3ZSTRb8xf6rgdlcfXtpGt2P9B2X8Qv31y6f/AKWsnD8W5L3RC5L5HedYbr6RBEgkBxI+lvYff8q01esjU3X2t59gkaDtL5XF1cXF5Fd2rIFzoWQF8Iu+w6k1z6HU+nBVuLEkUnZXwMmeO9aaGKKCXDCRwjH2N8Z9Gro6hc4wdfa237ERLnjHLPCJZ5pn4soMkjuVVVOCzFiM5361zw1OthBRVfBdqJN5F4LwmO9i7m8e4lOQsbxjS2VOc7eQrLVXayVbUq0l9Pz/ADCjEy/LvMEVld38M8bPbzs8UgXZl0yOAR95r0LqJXVwmnvEqnhkluEcAHt/TbvHXRpGr4Z0VgrNe9nGH8//AETiI3xfnaCKB7XhcJgjkGJJn3lcfHwrWrRTssU73n6eCspexz4Gu4qeiN6II7N2UcmTwTJc6onhlhYHQ2ShYAgMK8PqmqqlDsfKZpCLyYSHs44k7aRauP6mKqPjua9KWvojHLkQ4M1FnbRcCikkeRJeISLojRN1hB6lj5/ngVyub1soqH2FyFsZDkfmT6Fdd66mSN1aOZfFkb3iPM13amjvj2rlcFYmifs+tJiXtOJWwhO4WYhXT0IzviuT46dfyzrf5lu3JpORuF2NpcItrIL+8b3mUhY4owyh2X1APTJJ9K49dO62pufyR/zLRSTInM0lnw+8meeKC9FzKXKqw723K4OD4e0WJ8Ola0St1NSUH24XPhiWMmd7S7y0uyL2C4dpXIR4HUAoAOoPgOvn8a6tBXfRD0bI8FZFBwfm27tYZYIZNMcudQIBwSMHSeq5FdNmmrskpyWWVzgquHWTTSxxJjW7BVycDJ2GT4Ctpz7Fn2GTucWmys7SOfiENrcW4dT3emYujY9jSdwMhSdvCvnY4stlKEHKLefojR7I57zFz0l9bFbq1Q3SgCOeM6QBnJ1LnPj03Hwr06NFKiWa5/K+Uyk3kxEFy6HKMynplSVOPiK7nFPlFTytXWc7EHWOH8c4RZWb2xea+WRlkZNIVdQA2zsB0GeteHbptXdcrX8uNjVSikcw4rMjzSPHGIkZiVTOdIPgD44r24dygu7d+5mRKMZEoANQicjtrdPG6ujFHU5DKcEH0IqHFNYYyJNOzszsSzMSzE9SSckn51PbthEM8Zpv5AZoNjyvWoB6brQEmw4jLCSYZXjPmjMmfjgjNQ4qSxJZGcFlcc23sg0vdTkfbI+/GM1lHTVQeVBE9zKNjvW7+hAgqALihOB62uXjOUZkPmrFTjyyKDA0anIwGKEZQUJ2DFMAQigPQHpVScP2PawMeit9xqXNe5PZL2f7DycOlPSN/wC01WVkfc1jpbpLKix9OBXB6Qt+A/Oq+rD3NVoL391/wPx8s3J/h4+JH+ar68Pcuum6j8I+nKU566R86h6iCNYdJvb3WCQnJsp6ug++q/FRNV0W5+R1eS28ZV+QJp8Wi66JPzIej5JHjKfko/zVHqjWPQ0uZD68mRfzuf7R+lV+LkaR6JX7sfj5Rtx11n4t/jFVerkaro9K5Hl5Yth9Qn/cf81R6qRrHpmnXgfTgNuP4S/Oq+rb7mv9v0/iJz/9kTnpFJ/aa9L1Ye58n8Hf+Edj5euT/Cb54H5mq+vBeSy0N7+6Px8rXJ+oB/uH6VR6upcsuun3+xKi5Ium+qPxP6VR66r3NF06flomw9nV0T7p+SOf0rKXUqUP7c/vSWCwh7Lbo+D/ANmP/URWb6pSvJb4ClffRNi7I5z11/8AEfrVP7xWuCVpNOuZE2LsdfxLf3KP+2sn1qOSfQ0q8snwdjw8SPm5P5CsH1rHgY034WToex6IdWX/AJH9ayl1pvwy3dpl9zP5k237JrderL8k/wAms5dXk/cn16V9mtFhD2aWo8T8gg/7awl1WwfF44gibHyFajwY/MD8hWb6nYPjJ+EkSE5QtR9Qn4sao+oWtrcrLWW7LJgOLhRNIEAVQxAHw2r26JTcctn0NCcq05si1vmRvhLyONauMZRxkZGVIyB1I26Dzqe2RVWQaypDtvw+V2CpG5O+2k+GM9fiPvFO2TKzvrgsykhIuHysWCox0nDbe6dzg+XQ/dRQb8EPU1xSblzwPDgs+ATGygqXGrbKjGcf3L99W9NlXraOO7I/dcvTxozsq4XOcMCcA4Jx1wDtmplTJLLM69fTOahF7v6EiHlWVkjcMmJN/H2QVLAnbB2U9OlSqHjOTN9ThGcotPb/AFwepeVZFAZnQKUZ8jJxpUNjcb5yBkbb1Loa8kQ6nGbxFPlL93gi8U4N3MMUhckygNp0EAAjPvZ3P+arKvtSb8mtGslbZKvtXy7FTWPajuXJ1ZOXbYfwU+6vm/i7Pc+R+Jt/EPpwmAdIo/7RVJX2NclXda+WPdzGgzpRR54A/Gs1KcnjJXMpMcMoGAWAPgMj8KqlJ8lUmz3moy2QeJpQqlmOABkk+AqYxcn2olLLwuTzDOG8CNgdxjY5x+VS4YeA4NM8yXagOT0Tdtj5Z289qlUyyl7k+nLK+p6iuVbGGGSM48cbHp8x99RKuUQ4yR5kvY16uvXGxzv5YHwqY1TlwiVCcuEOQyh1DKcgjIPmKrKLi8Mhpp4Y5VSBKECGrQ3kh7HGHbJJ8zn76+rqWII+wrjiCRpOWeJRRW9wHZdZ91SM6vYYDw3GrG2a7KZRjF55PM19Fll0HFbeSzu+Z7dj7zldDJupLEtoTVk9Mpq2GNx61o74HJDpt6W6XPv+YXHOcLOCY2YYbIHsnVrUrn00ov3VHxEV4EekWtYyvBneH8aMa3O2Wn09PdHtMWz49GIHxNYxt7c58nqW6NWOtN7Rzkt7nnBTIGWFmTDEq74JZmRs5UHYd2oA+NafEfQ4YdJl24c8PPj/AJ9StueYWkgMJj3JLalO5dnLNkY6HIGn+kVn63cmmjqr0Cqv9RS48NDz8wXARYe6A0oy+4+rBTQWwTthc9MCpVs8YwU+BolJ2Kb3a8r3/IkS8VvZDGywgAJpGE1BlfB31Ejfuxjw29as52S3wUWm0kMqUuX7+z/3KG/4nJMIw5B7tdKkAA4wBuR12ArGc3JJPwd9GlrpcnDyQ6odKZ2qvjz4so75Z1kaSJSdSsmnbbG6HBPmT99dsPSce2ex1wdTj2y285Pd1bzTW00bDDtkLnA22I6fMfKo/wClXYnF7Fc1wti08oYvrCd21eySNWMkY3KMoxjboa1jfSljJpC6qKwSJeFSEn959bON9/3gcZHhgDHzrJaivPBnG6C8DycMJjkjkcur5x5gEdM+O9Ud6TUooo7kpKcVwNzcIL+9KSfZHTbYEdM9SDufSrrUdv3eS8b+3iI3+wdsd4cYA93yQpvv5HPpip+L3zgfE/QmWPDFj3BJPiduukLkHGRkAbZxWU9RJvYyna5HhODRD+Y4xjfphiw6ep8alamaWxb15YJtrbrGoRdlXYA77VhKTk8szlJyeWO1UgKMg8mprliSHlHHLyHRI6/ysR9xr6qmWYI+wpn3VplvynwVbl37w4RAPHBLtnQB59Dt6V101dzycXUdW9PFKHLL/h3BbXRBlQ8jaFYE/WMbSnbPiMD5VvGuO2x5tusv7p7tRWcfvgrYUtkvCGVO6EWXXUCqyBQxVGPX2hjFUSirMYOmUtRPSp5fdn+CdBd2qLA7dyNTo/s4Lo2WaTWBuFB0KB6VdSglvg53VqpznBdzwsfoe4eNwJHIneKxChE9nCuVjJYttnSzE7eYFPUjwivwmolKMnF/X6ELgXFoIrNVdxr1nIAy2NaHI266QcHO1VqnGNe7OjVaa6zVNwW2P0Jjc02/eNIQ5LLoAOcoray+/wBbJ07eANW9eBjHp2o7VHZb5/PghpzgqIUSNhlNO5G2I1RD8iGPzqj1Kawbf2qUpZcls/8A2zM3AiwO77zP9enp/t8a55Y8HrQ9TiWCPVTc7VXx58WUsnGSjyqULYLaNPiAitg+ZOT91dnw8ZRUsnQtOpRi0xZuNMv8JmGSMqc9CNxtuMHPyNPhY+ZEx00XzIev76RGCqgYlGbGc+0CowPPqT64qK6oS5ZSqqEvtPyOG6kEZbRk69PQ7pqA1aevTfHpVY1xc4pvlfyR2R7ks+P59iDYT3AUJpwQDhnDHJ1MPlj2Tv4VrOFOd3t9DWyFPdnP7HvVddSu+EGBpIzrOv8A44NQvQ2x9f8AJE4o8P3/AMtguxcYbBxgNggA5I0930339rPx8KQVOUueCsFSmvPH+5bwqQACcnx+P+K5Zbs5nye81QjItCQqG0uQRrXiEchdUdWZDpdQfaU+TL1FdEtNbFZcdivchubisKxGZpUEQ6uSNI3x1+O1PQt7lFReQ2jE88cMKyCZN1fqRuNXh8civY0UvlcXyme70y+LXbncyy3uhggcqx3C5KnI6EY8f816cVLB6d0qvvYDAqmUa5bFqSMhQZCgCgCgCgCgChZHaq+PPiskHv07xwqamTBYgAYLdNz1OBXR2y7FlmqhLsTk8ZHP2hHnGsZH5507ee+21V9Kzkr6UudyJbcXBVHcBFkwE33zvkN4DoPvrSzTfN2xzlcms9O1Jwjvjkea8YyvGukFFViWzg6s4xuMAY3PrVPSXp95T012Kb8kePji+0HU5ViNuhAfRn78H51tLSPbHDNXpntjj/bJ6TjqEE6W2AY9NgWKjx8xVHpnnGUQ9M08ZXOBv9pMLhkIyp7sAZ90t3mTsN+g++ruiLrynuh6SdeVyj3d8RfW8XdN0IDgnGCpIOcZzsR8qrXTDCnkmumDSm5foQ2uZyF9lhjuiPZbxQ6g3ng9c+lbxjVvl+5pGFXl+/8AmXljIzRozDSxUEjGMHx2NcE0k9jkmknhDxquE+ShxHtkiltL6G8t3aIypgshI9tCOvgcgjY+VfW9GujqKO2a3Rhat8nNTxibuPo5du6L97oJ2LkYz6/Dz3r2lCCn3YMcskHme5MEcBlYxRNqRT4HwGfIeXrWbor7nPHJpXdOt5RBub93cyMx1Hx6Y+HlWiqilgtLUWSllssv/iufSFyBj6wG5+NZfDxO9dWuRMsObGM2qQewRjA3x8KpPTJrY1p6vbGTbLXh3NEb94ZCEAI0jxI3/wAVhLTNHoafqsJ7T2Ze28wdQwBAO4zscVzvZ4PUrl3xUvccqC+AoQFAFCcBUZJO1V8gfFFRfwQa31uULBe8AOAVBIUscez4jORXXXKbisJYOiEp9qSWfYlfsuI76fHIwTsdWo48t96o9RatinrT4bHEsowoTSNI3AO/jn86o7ZtuW+WQ7JuTlndni+7sZdgCwB8skZGfHcfhVoKb+UQU38qPCpbgsf3fjkkjxOTnfzH4VL9bglu3GNz08iLIsYUZdSQQBghcZH4imJuDlngdsnByzwJFxOPA1MqklgBnybT8t6iVEuEHTLhDkF6HYBd1Kag46HfGKiVbhHf3KyrcVl+5KxWWSmBagCVIMJ2zcM77hsjY9qFlkB8hkhvwNet0TUY1DS4ZlYtiLzFybwiRhAtvK1yEBZbL3kyOsuf3aZ6+1jNfZHOZKTsZeZXa1ldSp0mK7iMTZwDs4yrDf3ht18qAzN52X8UjfT9EZ/6kKsp+edvnU5A7b9k3FW622j7UiD8mNQCyg7FeJHr3CDzMmdvktAU3IfKUt6zSImqOIjV4BmO4AJG/TJ9CK49bqoUI69Gq/UUpnQn5euB/Bf5YYfga8mWtqbzk+rWu064ZAmgdDhlKnyYYNbd2XsdVU42LKPUdu7DKo7fZUt+Q2qjvinhmcr6ovDY6nDZj0hk/sb/ABUfFVLyR8VQvJKh5duW6RMPtYH5ms3rK0ZS11C8lvZckSH/AKrqnou5+/pXLPqUFwcVnV4r7KN+a8Q8RlVxDhru7kMoDxd2c5JG+ScePXpXXXdGMFF+Hk3ruUYqL8PIicKcbCQ7EYyT7o0+yV6eB39al6iD3wS74vfH/Pc8X/B8pKV9pnXCg52OMbNnp08KV6hZinwTVqMSjngDwEMDqY+0rqwAA98g7ZzjGPxo9U0+CPiWuESW4RGfPOvX4HfTp6EYOQT99VWpnnKKLUT8fkOzWAZ0fUylFZRp04w2M5yD5Cs4WOMWsZyVU2otY5PMPDI1OQCD7W+Tk6jk5+e9S9RNku6T5HLWwSM5QaeuwJxucnbp1qs7pz+0VlZKXJKrIqFAFHwQzA8+XEs63VukjRrHCi6UQO089wWWOIA+GEOcY94Hwr6ro2jrjWrMbnPa2aDhPLFw667u5ZHbBeO0Ahj1YAzI+C8j7D2tQHpXvmRG4lNLZSqsF79IcjP0K5dDI6+P0dxhw/XAbUDjHjQF3NzZbrbR3OpysuBHGqlpXc/UWMe0XGDkeGPCgKa/4Zd3jCSW1jQBcCKW6lOR19tIh3Ybw+t8aApri/8AoHeNIJLL905MLObi2nOg6fo8hPsSA49n2cgnY9ab+AT+y60gisI44WVyN5SuR+9IDHIO/QjHpivjutym7fmOmEVg0HFOJJAups530qPeY+QHjXm11Oc8G0K+6WEYa34LPeStJIDGrHckEEDyVTv8zXsO/wBCLTPblqq9LDsjyb3h1gkKBEGAP/eT5mvHtvlOWzPGsslZLuySgKycpeWZ7hVd2R25DNX3fgbi1UsFAFAFAFAFAFAFAFAFAFAJUPgkxVrg8ZCONg5lX7QtgiH7jL+NfddMedPE5LOTpJr0DM5rzB2W/SOKLffSCiho3KactqQgjS2dgcCgJnJ3DVPEeIS51LBMY4F8I2mVZrhh6sxX+0+dAdAzQFHzrwhbqynicD3Cyk4Ol1BZGGfIigM9ypd9/PcTAAd5DaEgdNfdMzAeWAyivm+vv54I3q4NPXzK4NhakkKAKAKAKAKAKAKAKAKAKAKAKAKAKAKASo+gMdzVw5heQTRsEeQaEkIyqXEeWh1j+V1aVD6EYr6roeoUq+zyc9kfJeWXPdsp7q8YWdwoGuKY6R9qOQ+y6HwOfyNfQGIl9zikvsWH+qlOwdQTBH4apZvdAGc4BycbUBmeI8Mm4bHMsUx/1cWDcPsEvhn2nPSNZQ2kE7Aoo2zQE3se4dxGCKYcQLnLL3QkcSONjrOoE7H2cb0Bc8+8wpFBJCjqJ3RvXuo8EPLIPqqozucZOAKcjJF5JsO7t9RUoZSHCnYqgVUiDDwPdoufUmvi+saj1b1jwdNccI0FeXjGxoLUEhQBQBQBQBQBQBQBQBQBQBQBQBQBQBQCUBD4vwxLiJonyA3iNmVhurKfBlOCD6V1abUuiamirjsZi44U1vcW1zPIs8jzrDI5QKO6dDGihc49/SSfNj6Y+m0XU1qbe36GEo4NRztYd7w66iUYJhfTjbDAagR8wK9hGRC5MT6VHLdzKcXenTG+CBAowg09PaJZj9r0FSDOcx8D0ym24bJNAywtNIsczd2uxWCMRsSE1tqPs42T1rl1OqjQk5eSYrJ64Pw6O4KLFA8NsoSScyqyy3M4wQjl/adEO7E7E6R0BFcXUtfCqHbBrLLwr33NzXx3e3nPJ0oWqrZEhUgKAKAKAKAKAKAKAKAKAKAKAKAKAKAKAKASgKXnS3Z7KfQMyIvep9uMiRfxWu/pU3HUQKTWxLm5siE9rDg6bmMyB22QZGUTUdmdxnC/0mvuI8HH5LCTjNtGsw72PFugaVVI/dpgkZA6ZCnAqxJQ8p2z929xKCs1y3fOp+opGI4/9iYHxJ86+N6xqPVtUVwjoqiXoFeVNuUss2CqgWgCgCgCgCgCgCgCgCgCgCgCgCgCgCgCgCgCgCi3B5dQQQdwdj8PGprn25f1IfBTcm2iTcOW2nRZVhZ7dlcBge6dkUkeqgH51+iVWd8FL3OKS3InGuHQ95Dw63iSOIn6RcKgAHdow0K2OvePjr1VGHjXL1DUKmruLxi2aWvhM53Z1i1O4CoAUAUAUAUAUAUAUAUAUAUAUAUAUAUAUAUAUAlSgNXFykalnZUUdWYhQPiTtVqabJvEYlZSRi+J9rHDojgSNMf/AMakj+44FexR0S+VeHsZu1YPXZjzhBcycSdA0cask57zGwKaJCADsP3QPxavptPTOmpQnyjBvJ75D5gtrpp5hMjXE76mjzh0iT2YkCncgDJ2zu5rwutQvm0orY1raRtK+a7t8NG4tWezwSFQAoAoAoAoAoAoAoAoAoAoAoAoAoAoAoAoAoCs5h43FZwPPMcKvQeLN4Kvqa69LpJ6ixRjx5KSlhHzZzhzpccQcmU6Yx7sS50r8f5j6mvttNpK9OsQX7nK5NmaL105ZBP4ZxqWBJ0jICzx93J6pkHby6UbyCHHcMpDKSrA5BU4IPmCOlQ8NYaB27st7STMwtbxh3nSKU7a/wCl/DV5Hx6V851XpSa9Spbm8bG2dZBr5tpr7XJsmLVSQoAoAoAoAoAoAoAoAoAoAoAoAoAoAoAoAoDjHb/M3eWiZOjTI2nw1ZUZ+OCa+r/ptLE2c9vJyDFe8nvgwE0ChIaBQAUGKA8BjnOd+vzq3gH1pypMz2duzEsxiQknqTpHWvz7XrGpkkdcOC2rlLhQBQBQBQBQBQH/2Q==">
            <a:hlinkClick r:id="rId3"/>
          </p:cNvPr>
          <p:cNvSpPr>
            <a:spLocks noChangeAspect="1" noChangeArrowheads="1"/>
          </p:cNvSpPr>
          <p:nvPr/>
        </p:nvSpPr>
        <p:spPr bwMode="auto">
          <a:xfrm>
            <a:off x="358775" y="-1127125"/>
            <a:ext cx="2381250" cy="2990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pastorsamueldotcom.files.wordpress.com/2014/06/diotrep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91000"/>
            <a:ext cx="4578927" cy="26947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missionventureministries.files.wordpress.com/2011/02/false_teach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4572000" cy="265314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calvarytraining.files.wordpress.com/2013/08/skull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05000"/>
            <a:ext cx="914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61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92500"/>
          </a:bodyPr>
          <a:lstStyle/>
          <a:p>
            <a:r>
              <a:rPr lang="en-US" dirty="0"/>
              <a:t>How do we </a:t>
            </a:r>
            <a:r>
              <a:rPr lang="en-US" dirty="0" smtClean="0"/>
              <a:t>prevent </a:t>
            </a:r>
            <a:r>
              <a:rPr lang="en-US" dirty="0"/>
              <a:t>those with selfish ambition from taking over the church?</a:t>
            </a:r>
          </a:p>
          <a:p>
            <a:pPr lvl="1"/>
            <a:r>
              <a:rPr lang="en-US" u="sng" dirty="0" smtClean="0"/>
              <a:t>Be Strong &amp; Courageous</a:t>
            </a:r>
          </a:p>
          <a:p>
            <a:pPr lvl="2"/>
            <a:r>
              <a:rPr lang="en-US" b="1" dirty="0" smtClean="0"/>
              <a:t>Heb 12:12</a:t>
            </a:r>
            <a:r>
              <a:rPr lang="en-US" dirty="0" smtClean="0"/>
              <a:t> </a:t>
            </a:r>
            <a:r>
              <a:rPr lang="en-US" dirty="0"/>
              <a:t>– “</a:t>
            </a:r>
            <a:r>
              <a:rPr lang="en-US" dirty="0" smtClean="0"/>
              <a:t>Therefore, strengthen </a:t>
            </a:r>
            <a:r>
              <a:rPr lang="en-US" dirty="0"/>
              <a:t>the hands that are weak and the knees that are </a:t>
            </a:r>
            <a:r>
              <a:rPr lang="en-US" dirty="0" smtClean="0"/>
              <a:t>feeble.”</a:t>
            </a:r>
          </a:p>
          <a:p>
            <a:pPr lvl="1"/>
            <a:r>
              <a:rPr lang="en-US" u="sng" dirty="0" smtClean="0"/>
              <a:t>Urge Servitude</a:t>
            </a:r>
          </a:p>
          <a:p>
            <a:pPr lvl="2"/>
            <a:r>
              <a:rPr lang="en-US" b="1" dirty="0"/>
              <a:t>Matt 23:11</a:t>
            </a:r>
            <a:r>
              <a:rPr lang="en-US" dirty="0"/>
              <a:t> – “But the greatest among you shall be your servant</a:t>
            </a:r>
            <a:r>
              <a:rPr lang="en-US" dirty="0" smtClean="0"/>
              <a:t>.”</a:t>
            </a:r>
          </a:p>
          <a:p>
            <a:pPr lvl="1"/>
            <a:r>
              <a:rPr lang="en-US" u="sng" dirty="0" smtClean="0"/>
              <a:t>Bring </a:t>
            </a:r>
            <a:r>
              <a:rPr lang="en-US" u="sng" dirty="0"/>
              <a:t>T</a:t>
            </a:r>
            <a:r>
              <a:rPr lang="en-US" u="sng" dirty="0" smtClean="0"/>
              <a:t>o Light</a:t>
            </a:r>
          </a:p>
          <a:p>
            <a:pPr lvl="2"/>
            <a:r>
              <a:rPr lang="en-US" b="1" dirty="0"/>
              <a:t>Eph 5:11</a:t>
            </a:r>
            <a:r>
              <a:rPr lang="en-US" dirty="0"/>
              <a:t> – “Do not participate in the unfruitful deeds of darkness, but instead </a:t>
            </a:r>
            <a:r>
              <a:rPr lang="en-US" dirty="0" smtClean="0"/>
              <a:t>even expose them.”</a:t>
            </a:r>
          </a:p>
          <a:p>
            <a:pPr lvl="1"/>
            <a:r>
              <a:rPr lang="en-US" u="sng" dirty="0" smtClean="0"/>
              <a:t>Turn From Them</a:t>
            </a:r>
          </a:p>
          <a:p>
            <a:pPr lvl="2"/>
            <a:r>
              <a:rPr lang="en-US" b="1" dirty="0" smtClean="0"/>
              <a:t>Rom 16:17</a:t>
            </a:r>
            <a:r>
              <a:rPr lang="en-US" dirty="0" smtClean="0"/>
              <a:t> </a:t>
            </a:r>
            <a:r>
              <a:rPr lang="en-US" dirty="0"/>
              <a:t>– “Now I urge you, brethren, keep your eye on those who cause dissensions </a:t>
            </a:r>
            <a:r>
              <a:rPr lang="en-US" dirty="0" smtClean="0"/>
              <a:t>and hindrances </a:t>
            </a:r>
            <a:r>
              <a:rPr lang="en-US" dirty="0"/>
              <a:t>contrary to the teaching which you learned, and turn away from them.”</a:t>
            </a:r>
            <a:endParaRPr lang="en-US" dirty="0" smtClean="0"/>
          </a:p>
          <a:p>
            <a:pPr lvl="1"/>
            <a:endParaRPr lang="en-US" dirty="0" smtClean="0"/>
          </a:p>
          <a:p>
            <a:pPr lvl="1"/>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36280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dirty="0"/>
              <a:t>How do Christians avoid running to one extreme to avoid another?</a:t>
            </a:r>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pic>
        <p:nvPicPr>
          <p:cNvPr id="4098" name="Picture 2" descr="http://heatrick.com/wp-content/uploads/2014/06/Pendul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82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dirty="0" smtClean="0"/>
              <a:t>How </a:t>
            </a:r>
            <a:r>
              <a:rPr lang="en-US" dirty="0"/>
              <a:t>do Christians </a:t>
            </a:r>
            <a:r>
              <a:rPr lang="en-US" dirty="0" smtClean="0"/>
              <a:t>avoid running to one extreme to avoid another?</a:t>
            </a:r>
            <a:endParaRPr lang="en-US" dirty="0"/>
          </a:p>
          <a:p>
            <a:pPr lvl="1"/>
            <a:r>
              <a:rPr lang="en-US" u="sng" dirty="0" smtClean="0"/>
              <a:t>Rightly Divide</a:t>
            </a:r>
            <a:endParaRPr lang="en-US" dirty="0" smtClean="0"/>
          </a:p>
          <a:p>
            <a:pPr lvl="2"/>
            <a:r>
              <a:rPr lang="en-US" b="1" dirty="0"/>
              <a:t>2 Tim 2:15</a:t>
            </a:r>
            <a:r>
              <a:rPr lang="en-US" dirty="0"/>
              <a:t> – “Be diligent to present yourself approved to God as a workman who does not need to be ashamed, accurately handling the word of truth</a:t>
            </a:r>
            <a:r>
              <a:rPr lang="en-US" dirty="0" smtClean="0"/>
              <a:t>.”</a:t>
            </a:r>
          </a:p>
          <a:p>
            <a:pPr lvl="1"/>
            <a:r>
              <a:rPr lang="en-US" u="sng" dirty="0" smtClean="0"/>
              <a:t>Don’t Give Into Fear</a:t>
            </a:r>
          </a:p>
          <a:p>
            <a:pPr lvl="2"/>
            <a:r>
              <a:rPr lang="en-US" b="1" dirty="0" smtClean="0"/>
              <a:t>1 John 4:18</a:t>
            </a:r>
            <a:r>
              <a:rPr lang="en-US" dirty="0" smtClean="0"/>
              <a:t> </a:t>
            </a:r>
            <a:r>
              <a:rPr lang="en-US" dirty="0"/>
              <a:t>– “There is no fear in love; but perfect love casts out fear, because </a:t>
            </a:r>
            <a:r>
              <a:rPr lang="en-US" dirty="0" smtClean="0"/>
              <a:t>fear involves </a:t>
            </a:r>
            <a:r>
              <a:rPr lang="en-US" dirty="0"/>
              <a:t>punishment, and the one who fears is not perfected in love</a:t>
            </a:r>
            <a:r>
              <a:rPr lang="en-US" dirty="0" smtClean="0"/>
              <a:t>.”</a:t>
            </a:r>
          </a:p>
          <a:p>
            <a:pPr lvl="1"/>
            <a:endParaRPr lang="en-US" dirty="0" smtClean="0"/>
          </a:p>
          <a:p>
            <a:pPr lvl="2"/>
            <a:endParaRPr lang="en-US" dirty="0" smtClean="0"/>
          </a:p>
          <a:p>
            <a:pPr lvl="1"/>
            <a:endParaRPr lang="en-US" dirty="0"/>
          </a:p>
        </p:txBody>
      </p:sp>
      <p:sp>
        <p:nvSpPr>
          <p:cNvPr id="6" name="Title 1"/>
          <p:cNvSpPr>
            <a:spLocks noGrp="1"/>
          </p:cNvSpPr>
          <p:nvPr>
            <p:ph type="title"/>
          </p:nvPr>
        </p:nvSpPr>
        <p:spPr>
          <a:xfrm>
            <a:off x="0" y="0"/>
            <a:ext cx="9144000" cy="838200"/>
          </a:xfrm>
        </p:spPr>
        <p:txBody>
          <a:bodyPr/>
          <a:lstStyle/>
          <a:p>
            <a:r>
              <a:rPr lang="en-US" b="1" dirty="0" smtClean="0"/>
              <a:t>Practical Applications</a:t>
            </a:r>
            <a:endParaRPr lang="en-US" b="1" dirty="0"/>
          </a:p>
        </p:txBody>
      </p:sp>
    </p:spTree>
    <p:extLst>
      <p:ext uri="{BB962C8B-B14F-4D97-AF65-F5344CB8AC3E}">
        <p14:creationId xmlns:p14="http://schemas.microsoft.com/office/powerpoint/2010/main" val="37131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0782"/>
            <a:ext cx="9164782" cy="1011382"/>
          </a:xfrm>
        </p:spPr>
        <p:txBody>
          <a:bodyPr>
            <a:noAutofit/>
          </a:bodyPr>
          <a:lstStyle/>
          <a:p>
            <a:r>
              <a:rPr lang="en-US" sz="7200" b="1" dirty="0" smtClean="0"/>
              <a:t>Predicted By Holy Spirit</a:t>
            </a:r>
            <a:endParaRPr lang="en-US" sz="7200" b="1" dirty="0"/>
          </a:p>
        </p:txBody>
      </p:sp>
      <p:sp>
        <p:nvSpPr>
          <p:cNvPr id="3" name="Content Placeholder 2"/>
          <p:cNvSpPr>
            <a:spLocks noGrp="1"/>
          </p:cNvSpPr>
          <p:nvPr>
            <p:ph idx="1"/>
          </p:nvPr>
        </p:nvSpPr>
        <p:spPr>
          <a:xfrm>
            <a:off x="-13855" y="990600"/>
            <a:ext cx="5576455" cy="5867400"/>
          </a:xfrm>
        </p:spPr>
        <p:txBody>
          <a:bodyPr>
            <a:noAutofit/>
          </a:bodyPr>
          <a:lstStyle/>
          <a:p>
            <a:r>
              <a:rPr lang="en-US" sz="2900" b="1" dirty="0" smtClean="0"/>
              <a:t>1 Tim 4:1-3 </a:t>
            </a:r>
            <a:r>
              <a:rPr lang="en-US" sz="2900" dirty="0" smtClean="0"/>
              <a:t>– “</a:t>
            </a:r>
            <a:r>
              <a:rPr lang="en-US" sz="2900" baseline="30000" dirty="0" smtClean="0"/>
              <a:t>1</a:t>
            </a:r>
            <a:r>
              <a:rPr lang="en-US" sz="2900" dirty="0" smtClean="0"/>
              <a:t>But the Spirit explicitly says that </a:t>
            </a:r>
            <a:r>
              <a:rPr lang="en-US" sz="2900" u="sng" dirty="0" smtClean="0"/>
              <a:t>in later times some will fall away from the faith</a:t>
            </a:r>
            <a:r>
              <a:rPr lang="en-US" sz="2900" dirty="0" smtClean="0"/>
              <a:t>, paying attention to </a:t>
            </a:r>
            <a:r>
              <a:rPr lang="en-US" sz="2900" u="sng" dirty="0" smtClean="0"/>
              <a:t>deceitful spirits</a:t>
            </a:r>
            <a:r>
              <a:rPr lang="en-US" sz="2900" dirty="0" smtClean="0"/>
              <a:t> and </a:t>
            </a:r>
            <a:r>
              <a:rPr lang="en-US" sz="2900" u="sng" dirty="0" smtClean="0"/>
              <a:t>doctrines of demons</a:t>
            </a:r>
            <a:r>
              <a:rPr lang="en-US" sz="2900" dirty="0" smtClean="0"/>
              <a:t>, </a:t>
            </a:r>
            <a:r>
              <a:rPr lang="en-US" sz="2900" baseline="30000" dirty="0" smtClean="0"/>
              <a:t>2</a:t>
            </a:r>
            <a:r>
              <a:rPr lang="en-US" sz="2900" dirty="0" smtClean="0"/>
              <a:t>by means of the </a:t>
            </a:r>
            <a:r>
              <a:rPr lang="en-US" sz="2900" u="sng" dirty="0" smtClean="0"/>
              <a:t>hypocrisy of liars</a:t>
            </a:r>
            <a:r>
              <a:rPr lang="en-US" sz="2900" dirty="0" smtClean="0"/>
              <a:t> seared in their own conscience as with a branding iron, </a:t>
            </a:r>
            <a:r>
              <a:rPr lang="en-US" sz="2900" baseline="30000" dirty="0" smtClean="0"/>
              <a:t>3</a:t>
            </a:r>
            <a:r>
              <a:rPr lang="en-US" sz="2900" dirty="0" smtClean="0"/>
              <a:t>men who </a:t>
            </a:r>
            <a:r>
              <a:rPr lang="en-US" sz="2900" u="sng" dirty="0" smtClean="0"/>
              <a:t>forbid marriage</a:t>
            </a:r>
            <a:r>
              <a:rPr lang="en-US" sz="2900" dirty="0" smtClean="0"/>
              <a:t> and advocate </a:t>
            </a:r>
            <a:r>
              <a:rPr lang="en-US" sz="2900" u="sng" dirty="0" smtClean="0"/>
              <a:t>abstaining from foods</a:t>
            </a:r>
            <a:r>
              <a:rPr lang="en-US" sz="2900" dirty="0" smtClean="0"/>
              <a:t> which God has created to be gratefully shared in by those who believe and know the truth.” </a:t>
            </a:r>
            <a:endParaRPr lang="en-US" sz="2900" dirty="0"/>
          </a:p>
        </p:txBody>
      </p:sp>
      <p:pic>
        <p:nvPicPr>
          <p:cNvPr id="3074" name="Picture 2" descr="http://apprenda.com/wp-content/uploads/wolf-sheeps-clo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35814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486400" cy="5867400"/>
          </a:xfrm>
        </p:spPr>
        <p:txBody>
          <a:bodyPr>
            <a:noAutofit/>
          </a:bodyPr>
          <a:lstStyle/>
          <a:p>
            <a:r>
              <a:rPr lang="en-US" sz="2900" b="1" dirty="0" smtClean="0"/>
              <a:t>2 Tim 4:2-4 </a:t>
            </a:r>
            <a:r>
              <a:rPr lang="en-US" sz="2900" dirty="0" smtClean="0"/>
              <a:t>– “</a:t>
            </a:r>
            <a:r>
              <a:rPr lang="en-US" sz="2900" baseline="30000" dirty="0" smtClean="0"/>
              <a:t>2</a:t>
            </a:r>
            <a:r>
              <a:rPr lang="en-US" sz="2900" dirty="0" smtClean="0"/>
              <a:t>Preach the word; be ready in season and out of season; reprove, rebuke, exhort, with great patience and instruction. </a:t>
            </a:r>
            <a:r>
              <a:rPr lang="en-US" sz="2900" baseline="30000" dirty="0" smtClean="0"/>
              <a:t>3</a:t>
            </a:r>
            <a:r>
              <a:rPr lang="en-US" sz="2900" dirty="0" smtClean="0"/>
              <a:t>For </a:t>
            </a:r>
            <a:r>
              <a:rPr lang="en-US" sz="2900" u="sng" dirty="0" smtClean="0"/>
              <a:t>the time will come when they will not endure sound doctrine; but wanting to have their ears tickled, they will accumulate for themselves teachers in accordance to their own desires, </a:t>
            </a:r>
            <a:r>
              <a:rPr lang="en-US" sz="2900" u="sng" baseline="30000" dirty="0" smtClean="0"/>
              <a:t>4</a:t>
            </a:r>
            <a:r>
              <a:rPr lang="en-US" sz="2900" u="sng" dirty="0" smtClean="0"/>
              <a:t>and will turn away their ears from the truth and will turn aside to myths</a:t>
            </a:r>
            <a:r>
              <a:rPr lang="en-US" sz="2900" dirty="0" smtClean="0"/>
              <a:t>.”</a:t>
            </a:r>
            <a:endParaRPr lang="en-US" sz="2900" dirty="0"/>
          </a:p>
        </p:txBody>
      </p:sp>
      <p:sp>
        <p:nvSpPr>
          <p:cNvPr id="6" name="Title 1"/>
          <p:cNvSpPr>
            <a:spLocks noGrp="1"/>
          </p:cNvSpPr>
          <p:nvPr>
            <p:ph type="title"/>
          </p:nvPr>
        </p:nvSpPr>
        <p:spPr>
          <a:xfrm>
            <a:off x="-20782" y="-20782"/>
            <a:ext cx="9164782" cy="1011382"/>
          </a:xfrm>
        </p:spPr>
        <p:txBody>
          <a:bodyPr>
            <a:noAutofit/>
          </a:bodyPr>
          <a:lstStyle/>
          <a:p>
            <a:r>
              <a:rPr lang="en-US" sz="7200" b="1" dirty="0" smtClean="0"/>
              <a:t>Predicted By Holy Spirit</a:t>
            </a:r>
            <a:endParaRPr lang="en-US" sz="7200" b="1" dirty="0"/>
          </a:p>
        </p:txBody>
      </p:sp>
      <p:pic>
        <p:nvPicPr>
          <p:cNvPr id="4098" name="Picture 2" descr="http://images.christianpost.com/full/73152/an-epidemic-of-ear-tickling-prea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36576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fontScale="85000" lnSpcReduction="20000"/>
          </a:bodyPr>
          <a:lstStyle/>
          <a:p>
            <a:r>
              <a:rPr lang="en-US" sz="4000" dirty="0" smtClean="0"/>
              <a:t>Judaizing Teachers (Acts 15; Gal; Col 2)</a:t>
            </a:r>
          </a:p>
          <a:p>
            <a:r>
              <a:rPr lang="en-US" sz="4000" dirty="0" smtClean="0"/>
              <a:t>Corinthian Church</a:t>
            </a:r>
          </a:p>
          <a:p>
            <a:pPr lvl="1"/>
            <a:r>
              <a:rPr lang="en-US" sz="3100" dirty="0" smtClean="0"/>
              <a:t>Sectarianism</a:t>
            </a:r>
            <a:r>
              <a:rPr lang="en-US" sz="3100" dirty="0"/>
              <a:t> </a:t>
            </a:r>
            <a:r>
              <a:rPr lang="en-US" sz="3100" dirty="0" smtClean="0"/>
              <a:t>(1 Cor 1-2)</a:t>
            </a:r>
          </a:p>
          <a:p>
            <a:pPr lvl="1"/>
            <a:r>
              <a:rPr lang="en-US" sz="3100" dirty="0" smtClean="0"/>
              <a:t>Corruption w/the Lord’s Supper (1 Cor 11)</a:t>
            </a:r>
          </a:p>
          <a:p>
            <a:pPr lvl="1"/>
            <a:r>
              <a:rPr lang="en-US" sz="3100" dirty="0" smtClean="0"/>
              <a:t>Some denying resurrection (1 Cor 15)</a:t>
            </a:r>
          </a:p>
          <a:p>
            <a:r>
              <a:rPr lang="en-US" sz="4000" dirty="0" smtClean="0"/>
              <a:t>False letters circulating (2 Thes 2:1-2)</a:t>
            </a:r>
          </a:p>
          <a:p>
            <a:r>
              <a:rPr lang="en-US" sz="4000" dirty="0" smtClean="0"/>
              <a:t>Selfish ambition in leadership (3 John 9-10)</a:t>
            </a:r>
          </a:p>
          <a:p>
            <a:r>
              <a:rPr lang="en-US" sz="4000" dirty="0"/>
              <a:t>5 of 7 Asian Churches departing</a:t>
            </a:r>
          </a:p>
          <a:p>
            <a:pPr lvl="1"/>
            <a:r>
              <a:rPr lang="en-US" sz="3100" dirty="0" smtClean="0"/>
              <a:t>Ephesus: </a:t>
            </a:r>
            <a:r>
              <a:rPr lang="en-US" sz="3100" dirty="0"/>
              <a:t>left her first love (Rev 2:4)</a:t>
            </a:r>
          </a:p>
          <a:p>
            <a:pPr lvl="1"/>
            <a:r>
              <a:rPr lang="en-US" sz="3100" dirty="0" smtClean="0"/>
              <a:t>Pergamum: doctrine </a:t>
            </a:r>
            <a:r>
              <a:rPr lang="en-US" sz="3100" dirty="0"/>
              <a:t>of Balaam </a:t>
            </a:r>
            <a:r>
              <a:rPr lang="en-US" sz="3100" dirty="0" smtClean="0"/>
              <a:t>&amp; Nicolaitans (Rev 2:14-15)</a:t>
            </a:r>
            <a:endParaRPr lang="en-US" sz="3100" dirty="0"/>
          </a:p>
          <a:p>
            <a:pPr lvl="1"/>
            <a:r>
              <a:rPr lang="en-US" sz="3100" dirty="0" smtClean="0"/>
              <a:t>Thyatira: Tolerated a “Jezebel” (Rev 2:20)</a:t>
            </a:r>
          </a:p>
          <a:p>
            <a:pPr lvl="1"/>
            <a:r>
              <a:rPr lang="en-US" sz="3100" dirty="0" smtClean="0"/>
              <a:t>Sardis: Spiritually Dead (Rev 3:1)</a:t>
            </a:r>
            <a:endParaRPr lang="en-US" sz="3100" dirty="0"/>
          </a:p>
          <a:p>
            <a:pPr lvl="1"/>
            <a:r>
              <a:rPr lang="en-US" sz="3100" dirty="0" smtClean="0"/>
              <a:t>Laodicea: Spiritually Lukewarm (Rev 3:15-16)</a:t>
            </a:r>
            <a:endParaRPr lang="en-US" sz="3100" dirty="0"/>
          </a:p>
          <a:p>
            <a:endParaRPr lang="en-US" dirty="0" smtClean="0"/>
          </a:p>
        </p:txBody>
      </p:sp>
      <p:sp>
        <p:nvSpPr>
          <p:cNvPr id="5" name="Title 1"/>
          <p:cNvSpPr>
            <a:spLocks noGrp="1"/>
          </p:cNvSpPr>
          <p:nvPr>
            <p:ph type="title"/>
          </p:nvPr>
        </p:nvSpPr>
        <p:spPr>
          <a:xfrm>
            <a:off x="-20782" y="-20782"/>
            <a:ext cx="9164782" cy="1011382"/>
          </a:xfrm>
        </p:spPr>
        <p:txBody>
          <a:bodyPr>
            <a:noAutofit/>
          </a:bodyPr>
          <a:lstStyle/>
          <a:p>
            <a:r>
              <a:rPr lang="en-US" sz="8300" b="1" dirty="0" smtClean="0"/>
              <a:t>Apostasies </a:t>
            </a:r>
            <a:r>
              <a:rPr lang="en-US" sz="8300" b="1" dirty="0"/>
              <a:t>o</a:t>
            </a:r>
            <a:r>
              <a:rPr lang="en-US" sz="8300" b="1" dirty="0" smtClean="0"/>
              <a:t>f </a:t>
            </a:r>
            <a:r>
              <a:rPr lang="en-US" sz="8300" b="1" dirty="0"/>
              <a:t>t</a:t>
            </a:r>
            <a:r>
              <a:rPr lang="en-US" sz="8300" b="1" dirty="0" smtClean="0"/>
              <a:t>he NT</a:t>
            </a:r>
            <a:endParaRPr lang="en-US" sz="83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943600" cy="5867400"/>
          </a:xfrm>
        </p:spPr>
        <p:txBody>
          <a:bodyPr>
            <a:normAutofit/>
          </a:bodyPr>
          <a:lstStyle/>
          <a:p>
            <a:r>
              <a:rPr lang="en-US" sz="4000" u="sng" dirty="0" smtClean="0"/>
              <a:t>Gnosticism</a:t>
            </a:r>
          </a:p>
          <a:p>
            <a:pPr lvl="1"/>
            <a:r>
              <a:rPr lang="en-US" sz="2500" dirty="0" smtClean="0"/>
              <a:t>Greek word “gnosis” = “knowledge”</a:t>
            </a:r>
          </a:p>
          <a:p>
            <a:pPr lvl="1"/>
            <a:r>
              <a:rPr lang="en-US" sz="2500" dirty="0" smtClean="0"/>
              <a:t>Believed they had secret knowledge</a:t>
            </a:r>
          </a:p>
          <a:p>
            <a:pPr lvl="1"/>
            <a:r>
              <a:rPr lang="en-US" sz="2500" dirty="0" smtClean="0"/>
              <a:t>Pandered to spiritual pride</a:t>
            </a:r>
          </a:p>
          <a:p>
            <a:pPr lvl="1"/>
            <a:r>
              <a:rPr lang="en-US" sz="2500" dirty="0" smtClean="0"/>
              <a:t>Hellenistically influenced</a:t>
            </a:r>
          </a:p>
          <a:p>
            <a:pPr lvl="1"/>
            <a:r>
              <a:rPr lang="en-US" sz="2500" dirty="0" smtClean="0"/>
              <a:t>Leaders: Marcion, Basilides, Valentinus</a:t>
            </a:r>
          </a:p>
          <a:p>
            <a:pPr lvl="1"/>
            <a:r>
              <a:rPr lang="en-US" sz="2500" dirty="0"/>
              <a:t>Dualism (OT God evil, NT God good)</a:t>
            </a:r>
          </a:p>
          <a:p>
            <a:pPr lvl="1"/>
            <a:r>
              <a:rPr lang="en-US" sz="2500" dirty="0" smtClean="0"/>
              <a:t>The body and physical world are evil</a:t>
            </a:r>
          </a:p>
          <a:p>
            <a:pPr lvl="1"/>
            <a:r>
              <a:rPr lang="en-US" sz="2500" dirty="0" smtClean="0"/>
              <a:t>Rejected Christ’s Humanity</a:t>
            </a:r>
          </a:p>
          <a:p>
            <a:pPr lvl="1"/>
            <a:r>
              <a:rPr lang="en-US" sz="2500" dirty="0" smtClean="0"/>
              <a:t>Rejected Christ’s physical death</a:t>
            </a:r>
          </a:p>
          <a:p>
            <a:pPr lvl="1"/>
            <a:r>
              <a:rPr lang="en-US" sz="2500" dirty="0" smtClean="0"/>
              <a:t>Rejected Christ’s resurrection</a:t>
            </a:r>
          </a:p>
        </p:txBody>
      </p:sp>
      <p:sp>
        <p:nvSpPr>
          <p:cNvPr id="5" name="Title 1"/>
          <p:cNvSpPr>
            <a:spLocks noGrp="1"/>
          </p:cNvSpPr>
          <p:nvPr>
            <p:ph type="title"/>
          </p:nvPr>
        </p:nvSpPr>
        <p:spPr>
          <a:xfrm>
            <a:off x="-20782" y="-20782"/>
            <a:ext cx="9164782" cy="1011382"/>
          </a:xfrm>
        </p:spPr>
        <p:txBody>
          <a:bodyPr>
            <a:noAutofit/>
          </a:bodyPr>
          <a:lstStyle/>
          <a:p>
            <a:r>
              <a:rPr lang="en-US" sz="6600" b="1" dirty="0" smtClean="0"/>
              <a:t>Post-Apostolic Apostasies</a:t>
            </a:r>
            <a:endParaRPr lang="en-US" sz="6600" b="1" dirty="0"/>
          </a:p>
        </p:txBody>
      </p:sp>
      <p:pic>
        <p:nvPicPr>
          <p:cNvPr id="5122" name="Picture 2" descr="http://upload.wikimedia.org/wikipedia/commons/7/7d/Apostle_John_and_Marcion_of_Sinope,_from_JPM_LIbrary_MS_748,_11th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32766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791200" cy="5867400"/>
          </a:xfrm>
        </p:spPr>
        <p:txBody>
          <a:bodyPr>
            <a:normAutofit/>
          </a:bodyPr>
          <a:lstStyle/>
          <a:p>
            <a:r>
              <a:rPr lang="en-US" sz="4000" u="sng" dirty="0" smtClean="0"/>
              <a:t>Montanism</a:t>
            </a:r>
          </a:p>
          <a:p>
            <a:pPr lvl="1"/>
            <a:r>
              <a:rPr lang="en-US" dirty="0" smtClean="0"/>
              <a:t>Emerged ~155AD to claim divine inspiration from the Holy Spirit</a:t>
            </a:r>
          </a:p>
          <a:p>
            <a:pPr lvl="1"/>
            <a:r>
              <a:rPr lang="en-US" dirty="0" smtClean="0"/>
              <a:t>Leading figures: Montanus, Prisca, &amp; Maximilla</a:t>
            </a:r>
          </a:p>
          <a:p>
            <a:pPr lvl="1"/>
            <a:r>
              <a:rPr lang="en-US" dirty="0"/>
              <a:t>Believed 2</a:t>
            </a:r>
            <a:r>
              <a:rPr lang="en-US" baseline="30000" dirty="0"/>
              <a:t>nd</a:t>
            </a:r>
            <a:r>
              <a:rPr lang="en-US" dirty="0"/>
              <a:t> coming of Christ was at hand</a:t>
            </a:r>
          </a:p>
          <a:p>
            <a:pPr lvl="1"/>
            <a:r>
              <a:rPr lang="en-US" dirty="0" smtClean="0"/>
              <a:t>Practiced strict asceticism, forbade marriage, and required acts of penance</a:t>
            </a:r>
          </a:p>
          <a:p>
            <a:pPr lvl="1"/>
            <a:r>
              <a:rPr lang="en-US" dirty="0" smtClean="0"/>
              <a:t>Believe its leaders forgave sins</a:t>
            </a:r>
          </a:p>
        </p:txBody>
      </p:sp>
      <p:sp>
        <p:nvSpPr>
          <p:cNvPr id="5" name="Title 1"/>
          <p:cNvSpPr>
            <a:spLocks noGrp="1"/>
          </p:cNvSpPr>
          <p:nvPr>
            <p:ph type="title"/>
          </p:nvPr>
        </p:nvSpPr>
        <p:spPr>
          <a:xfrm>
            <a:off x="-20782" y="-20782"/>
            <a:ext cx="9164782" cy="1011382"/>
          </a:xfrm>
        </p:spPr>
        <p:txBody>
          <a:bodyPr>
            <a:noAutofit/>
          </a:bodyPr>
          <a:lstStyle/>
          <a:p>
            <a:r>
              <a:rPr lang="en-US" sz="6600" b="1" dirty="0" smtClean="0"/>
              <a:t>Post-Apostolic Apostasies</a:t>
            </a:r>
            <a:endParaRPr lang="en-US" sz="6600" b="1" dirty="0"/>
          </a:p>
        </p:txBody>
      </p:sp>
      <p:pic>
        <p:nvPicPr>
          <p:cNvPr id="7170" name="Picture 2" descr="http://www.journeywithjesus.net/Essays/Marionite_Pentecost_Icon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66800"/>
            <a:ext cx="33528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Autofit/>
          </a:bodyPr>
          <a:lstStyle/>
          <a:p>
            <a:r>
              <a:rPr lang="en-US" sz="2800" b="1" dirty="0" smtClean="0"/>
              <a:t>2 Thes 2:15</a:t>
            </a:r>
            <a:r>
              <a:rPr lang="en-US" sz="2800" dirty="0" smtClean="0"/>
              <a:t> </a:t>
            </a:r>
            <a:r>
              <a:rPr lang="en-US" sz="2800" dirty="0"/>
              <a:t>– “So then, brethren, stand firm and </a:t>
            </a:r>
            <a:r>
              <a:rPr lang="en-US" sz="2800" u="sng" dirty="0"/>
              <a:t>hold to the traditions which you were taught, whether by word of mouth or by </a:t>
            </a:r>
            <a:r>
              <a:rPr lang="en-US" sz="2800" u="sng" dirty="0" smtClean="0"/>
              <a:t>letter from </a:t>
            </a:r>
            <a:r>
              <a:rPr lang="en-US" sz="2800" u="sng" dirty="0"/>
              <a:t>us</a:t>
            </a:r>
            <a:r>
              <a:rPr lang="en-US" sz="2800" dirty="0" smtClean="0"/>
              <a:t>.”</a:t>
            </a:r>
          </a:p>
          <a:p>
            <a:r>
              <a:rPr lang="en-US" sz="2800" b="1" dirty="0" smtClean="0"/>
              <a:t>1 Cor 11:2</a:t>
            </a:r>
            <a:r>
              <a:rPr lang="en-US" sz="2800" dirty="0" smtClean="0"/>
              <a:t> – “</a:t>
            </a:r>
            <a:r>
              <a:rPr lang="en-US" sz="2800" dirty="0"/>
              <a:t>Now I praise you because you remember me in everything and </a:t>
            </a:r>
            <a:r>
              <a:rPr lang="en-US" sz="2800" u="sng" dirty="0"/>
              <a:t>hold firmly to the traditions, just as I delivered them to you</a:t>
            </a:r>
            <a:r>
              <a:rPr lang="en-US" sz="2800" dirty="0" smtClean="0"/>
              <a:t>.”</a:t>
            </a:r>
          </a:p>
          <a:p>
            <a:r>
              <a:rPr lang="en-US" sz="2800" b="1" dirty="0"/>
              <a:t>Jude 3</a:t>
            </a:r>
            <a:r>
              <a:rPr lang="en-US" sz="2800" dirty="0"/>
              <a:t> – “Beloved, while I was making every effort to write you about our common salvation, I felt the necessity to write to you appealing that you </a:t>
            </a:r>
            <a:r>
              <a:rPr lang="en-US" sz="2800" u="sng" dirty="0"/>
              <a:t>contend earnestly for the faith which was once for all handed down to </a:t>
            </a:r>
            <a:r>
              <a:rPr lang="en-US" sz="2800" u="sng" dirty="0" smtClean="0"/>
              <a:t>the saints</a:t>
            </a:r>
            <a:r>
              <a:rPr lang="en-US" sz="2800" dirty="0" smtClean="0"/>
              <a:t>.”</a:t>
            </a:r>
          </a:p>
          <a:p>
            <a:r>
              <a:rPr lang="en-US" sz="2800" b="1" dirty="0" smtClean="0"/>
              <a:t>2 Thes 3:14</a:t>
            </a:r>
            <a:r>
              <a:rPr lang="en-US" sz="2800" dirty="0" smtClean="0"/>
              <a:t> – “</a:t>
            </a:r>
            <a:r>
              <a:rPr lang="en-US" sz="2800" u="sng" dirty="0"/>
              <a:t>If anyone does not obey </a:t>
            </a:r>
            <a:r>
              <a:rPr lang="en-US" sz="2800" u="sng" dirty="0" smtClean="0"/>
              <a:t>our instruction in </a:t>
            </a:r>
            <a:r>
              <a:rPr lang="en-US" sz="2800" u="sng" dirty="0"/>
              <a:t>this letter, take special note of that </a:t>
            </a:r>
            <a:r>
              <a:rPr lang="en-US" sz="2800" u="sng" dirty="0" smtClean="0"/>
              <a:t>person and </a:t>
            </a:r>
            <a:r>
              <a:rPr lang="en-US" sz="2800" u="sng" dirty="0"/>
              <a:t>do not associate with him</a:t>
            </a:r>
            <a:r>
              <a:rPr lang="en-US" sz="2800" dirty="0"/>
              <a:t>, so that he will be put to shame.</a:t>
            </a:r>
            <a:r>
              <a:rPr lang="en-US" sz="2800" dirty="0" smtClean="0"/>
              <a:t>”</a:t>
            </a:r>
          </a:p>
        </p:txBody>
      </p:sp>
      <p:sp>
        <p:nvSpPr>
          <p:cNvPr id="5" name="Title 1"/>
          <p:cNvSpPr>
            <a:spLocks noGrp="1"/>
          </p:cNvSpPr>
          <p:nvPr>
            <p:ph type="title"/>
          </p:nvPr>
        </p:nvSpPr>
        <p:spPr>
          <a:xfrm>
            <a:off x="-20782" y="-20782"/>
            <a:ext cx="9164782" cy="1011382"/>
          </a:xfrm>
        </p:spPr>
        <p:txBody>
          <a:bodyPr>
            <a:noAutofit/>
          </a:bodyPr>
          <a:lstStyle/>
          <a:p>
            <a:r>
              <a:rPr lang="en-US" sz="6100" b="1" dirty="0" smtClean="0"/>
              <a:t>How Were They To Respond</a:t>
            </a:r>
            <a:endParaRPr lang="en-US" sz="6100" b="1" dirty="0"/>
          </a:p>
        </p:txBody>
      </p:sp>
    </p:spTree>
    <p:extLst>
      <p:ext uri="{BB962C8B-B14F-4D97-AF65-F5344CB8AC3E}">
        <p14:creationId xmlns:p14="http://schemas.microsoft.com/office/powerpoint/2010/main" val="102544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782" y="-20782"/>
            <a:ext cx="2535382" cy="1011382"/>
          </a:xfrm>
        </p:spPr>
        <p:txBody>
          <a:bodyPr>
            <a:noAutofit/>
          </a:bodyPr>
          <a:lstStyle/>
          <a:p>
            <a:r>
              <a:rPr lang="en-US" sz="6200" b="1" dirty="0" smtClean="0"/>
              <a:t>Action</a:t>
            </a:r>
            <a:endParaRPr lang="en-US" sz="6200" b="1" dirty="0"/>
          </a:p>
        </p:txBody>
      </p:sp>
      <p:sp>
        <p:nvSpPr>
          <p:cNvPr id="2" name="Content Placeholder 1"/>
          <p:cNvSpPr>
            <a:spLocks noGrp="1"/>
          </p:cNvSpPr>
          <p:nvPr>
            <p:ph idx="1"/>
          </p:nvPr>
        </p:nvSpPr>
        <p:spPr>
          <a:xfrm>
            <a:off x="1066800" y="1600200"/>
            <a:ext cx="7010400" cy="4525963"/>
          </a:xfrm>
        </p:spPr>
        <p:txBody>
          <a:bodyPr/>
          <a:lstStyle/>
          <a:p>
            <a:endParaRPr lang="en-US" dirty="0" smtClean="0"/>
          </a:p>
          <a:p>
            <a:pPr marL="0" indent="0" algn="ctr">
              <a:buNone/>
            </a:pPr>
            <a:r>
              <a:rPr lang="en-US" sz="5000" b="1" dirty="0" smtClean="0"/>
              <a:t>Local church organization was changed in an attempt to minimize the spread of heresy</a:t>
            </a:r>
          </a:p>
        </p:txBody>
      </p:sp>
      <p:pic>
        <p:nvPicPr>
          <p:cNvPr id="1026"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10668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aknights.com/blog/wp-content/uploads/2008/10/siren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541020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514600" y="304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5999018" y="6927"/>
            <a:ext cx="3144982" cy="10113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t>Reaction</a:t>
            </a:r>
            <a:endParaRPr lang="en-US" sz="6200" b="1" dirty="0"/>
          </a:p>
        </p:txBody>
      </p:sp>
    </p:spTree>
    <p:extLst>
      <p:ext uri="{BB962C8B-B14F-4D97-AF65-F5344CB8AC3E}">
        <p14:creationId xmlns:p14="http://schemas.microsoft.com/office/powerpoint/2010/main" val="69794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24331</TotalTime>
  <Words>5711</Words>
  <Application>Microsoft Office PowerPoint</Application>
  <PresentationFormat>On-screen Show (4:3)</PresentationFormat>
  <Paragraphs>247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Predicted By Holy Spirit</vt:lpstr>
      <vt:lpstr>Predicted By Holy Spirit</vt:lpstr>
      <vt:lpstr>Predicted By Holy Spirit</vt:lpstr>
      <vt:lpstr>Apostasies of the NT</vt:lpstr>
      <vt:lpstr>Post-Apostolic Apostasies</vt:lpstr>
      <vt:lpstr>Post-Apostolic Apostasies</vt:lpstr>
      <vt:lpstr>How Were They To Respond</vt:lpstr>
      <vt:lpstr>Action</vt:lpstr>
      <vt:lpstr>Local Church Organization</vt:lpstr>
      <vt:lpstr>Local Church Organization</vt:lpstr>
      <vt:lpstr>Local Church Organization</vt:lpstr>
      <vt:lpstr>Local Church Organization Changes</vt:lpstr>
      <vt:lpstr>Local Church Organization Changes</vt:lpstr>
      <vt:lpstr>Local Church Organization Changes</vt:lpstr>
      <vt:lpstr>Local Church Organization Changes</vt:lpstr>
      <vt:lpstr>Local Church Organization Changes</vt:lpstr>
      <vt:lpstr>Local Church Organization Changes</vt:lpstr>
      <vt:lpstr>Questions For Discussion Next Week</vt:lpstr>
      <vt:lpstr>PowerPoint Presentation</vt:lpstr>
      <vt:lpstr>PowerPoint Presentation</vt:lpstr>
      <vt:lpstr>Practical Questions</vt:lpstr>
      <vt:lpstr>Practical Applications</vt:lpstr>
      <vt:lpstr>Practical Applications</vt:lpstr>
      <vt:lpstr>Practical Applications</vt:lpstr>
      <vt:lpstr>Practical Applications</vt:lpstr>
      <vt:lpstr>Practical Applications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343</cp:revision>
  <cp:lastPrinted>2016-04-17T13:34:42Z</cp:lastPrinted>
  <dcterms:created xsi:type="dcterms:W3CDTF">2012-01-03T01:52:53Z</dcterms:created>
  <dcterms:modified xsi:type="dcterms:W3CDTF">2016-04-24T04:57:58Z</dcterms:modified>
</cp:coreProperties>
</file>